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Yoder" initials="JY" lastIdx="1" clrIdx="0">
    <p:extLst>
      <p:ext uri="{19B8F6BF-5375-455C-9EA6-DF929625EA0E}">
        <p15:presenceInfo xmlns:p15="http://schemas.microsoft.com/office/powerpoint/2012/main" userId="4f87195f5fa3dd8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24" d="100"/>
          <a:sy n="124" d="100"/>
        </p:scale>
        <p:origin x="96" y="4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488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4C99F-950D-0A24-0E98-961B33BED4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1C7D0E-8D0C-E8DA-3D49-E99D20FAFD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33968D-D1DE-26DB-D59F-1458185F18A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BF06F43-8C59-7973-91F7-DC1DE7514344}"/>
              </a:ext>
            </a:extLst>
          </p:cNvPr>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24233690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0E27"/>
        </a:solidFill>
        <a:effectLst/>
      </p:bgPr>
    </p:bg>
    <p:spTree>
      <p:nvGrpSpPr>
        <p:cNvPr id="1" name=""/>
        <p:cNvGrpSpPr/>
        <p:nvPr/>
      </p:nvGrpSpPr>
      <p:grpSpPr>
        <a:xfrm>
          <a:off x="0" y="0"/>
          <a:ext cx="0" cy="0"/>
          <a:chOff x="0" y="0"/>
          <a:chExt cx="0" cy="0"/>
        </a:xfrm>
      </p:grpSpPr>
      <p:sp>
        <p:nvSpPr>
          <p:cNvPr id="2" name="Shape 0"/>
          <p:cNvSpPr/>
          <p:nvPr/>
        </p:nvSpPr>
        <p:spPr>
          <a:xfrm>
            <a:off x="8503920" y="-2011680"/>
            <a:ext cx="5943600" cy="5943600"/>
          </a:xfrm>
          <a:prstGeom prst="ellipse">
            <a:avLst/>
          </a:prstGeom>
          <a:solidFill>
            <a:srgbClr val="1C2450">
              <a:alpha val="45000"/>
            </a:srgbClr>
          </a:solidFill>
          <a:ln/>
        </p:spPr>
      </p:sp>
      <p:sp>
        <p:nvSpPr>
          <p:cNvPr id="3" name="Shape 1"/>
          <p:cNvSpPr/>
          <p:nvPr/>
        </p:nvSpPr>
        <p:spPr>
          <a:xfrm>
            <a:off x="9692640" y="-914400"/>
            <a:ext cx="3566160" cy="3566160"/>
          </a:xfrm>
          <a:prstGeom prst="ellipse">
            <a:avLst/>
          </a:prstGeom>
          <a:solidFill>
            <a:srgbClr val="0A0E27"/>
          </a:solidFill>
          <a:ln w="15875">
            <a:solidFill>
              <a:srgbClr val="F4B942"/>
            </a:solidFill>
            <a:prstDash val="solid"/>
          </a:ln>
        </p:spPr>
      </p:sp>
      <p:sp>
        <p:nvSpPr>
          <p:cNvPr id="4" name="Shape 2"/>
          <p:cNvSpPr/>
          <p:nvPr/>
        </p:nvSpPr>
        <p:spPr>
          <a:xfrm>
            <a:off x="914400" y="1097280"/>
            <a:ext cx="54864" cy="54864"/>
          </a:xfrm>
          <a:prstGeom prst="ellipse">
            <a:avLst/>
          </a:prstGeom>
          <a:solidFill>
            <a:srgbClr val="F4B942">
              <a:alpha val="80000"/>
            </a:srgbClr>
          </a:solidFill>
          <a:ln/>
        </p:spPr>
      </p:sp>
      <p:sp>
        <p:nvSpPr>
          <p:cNvPr id="5" name="Shape 3"/>
          <p:cNvSpPr/>
          <p:nvPr/>
        </p:nvSpPr>
        <p:spPr>
          <a:xfrm>
            <a:off x="2194560" y="640080"/>
            <a:ext cx="32004" cy="32004"/>
          </a:xfrm>
          <a:prstGeom prst="ellipse">
            <a:avLst/>
          </a:prstGeom>
          <a:solidFill>
            <a:srgbClr val="56C7E8">
              <a:alpha val="60000"/>
            </a:srgbClr>
          </a:solidFill>
          <a:ln/>
        </p:spPr>
      </p:sp>
      <p:sp>
        <p:nvSpPr>
          <p:cNvPr id="6" name="Shape 4"/>
          <p:cNvSpPr/>
          <p:nvPr/>
        </p:nvSpPr>
        <p:spPr>
          <a:xfrm>
            <a:off x="3566160" y="1920240"/>
            <a:ext cx="32004" cy="32004"/>
          </a:xfrm>
          <a:prstGeom prst="ellipse">
            <a:avLst/>
          </a:prstGeom>
          <a:solidFill>
            <a:srgbClr val="56C7E8">
              <a:alpha val="80000"/>
            </a:srgbClr>
          </a:solidFill>
          <a:ln/>
        </p:spPr>
      </p:sp>
      <p:sp>
        <p:nvSpPr>
          <p:cNvPr id="7" name="Shape 5"/>
          <p:cNvSpPr/>
          <p:nvPr/>
        </p:nvSpPr>
        <p:spPr>
          <a:xfrm>
            <a:off x="1463040" y="4480560"/>
            <a:ext cx="54864" cy="54864"/>
          </a:xfrm>
          <a:prstGeom prst="ellipse">
            <a:avLst/>
          </a:prstGeom>
          <a:solidFill>
            <a:srgbClr val="F4B942">
              <a:alpha val="60000"/>
            </a:srgbClr>
          </a:solidFill>
          <a:ln/>
        </p:spPr>
      </p:sp>
      <p:sp>
        <p:nvSpPr>
          <p:cNvPr id="8" name="Shape 6"/>
          <p:cNvSpPr/>
          <p:nvPr/>
        </p:nvSpPr>
        <p:spPr>
          <a:xfrm>
            <a:off x="731520" y="5760720"/>
            <a:ext cx="32004" cy="32004"/>
          </a:xfrm>
          <a:prstGeom prst="ellipse">
            <a:avLst/>
          </a:prstGeom>
          <a:solidFill>
            <a:srgbClr val="56C7E8">
              <a:alpha val="80000"/>
            </a:srgbClr>
          </a:solidFill>
          <a:ln/>
        </p:spPr>
      </p:sp>
      <p:sp>
        <p:nvSpPr>
          <p:cNvPr id="9" name="Shape 7"/>
          <p:cNvSpPr/>
          <p:nvPr/>
        </p:nvSpPr>
        <p:spPr>
          <a:xfrm>
            <a:off x="2834640" y="6035040"/>
            <a:ext cx="32004" cy="32004"/>
          </a:xfrm>
          <a:prstGeom prst="ellipse">
            <a:avLst/>
          </a:prstGeom>
          <a:solidFill>
            <a:srgbClr val="56C7E8">
              <a:alpha val="60000"/>
            </a:srgbClr>
          </a:solidFill>
          <a:ln/>
        </p:spPr>
      </p:sp>
      <p:sp>
        <p:nvSpPr>
          <p:cNvPr id="10" name="Shape 8"/>
          <p:cNvSpPr/>
          <p:nvPr/>
        </p:nvSpPr>
        <p:spPr>
          <a:xfrm>
            <a:off x="10881360" y="4937760"/>
            <a:ext cx="54864" cy="54864"/>
          </a:xfrm>
          <a:prstGeom prst="ellipse">
            <a:avLst/>
          </a:prstGeom>
          <a:solidFill>
            <a:srgbClr val="F4B942">
              <a:alpha val="80000"/>
            </a:srgbClr>
          </a:solidFill>
          <a:ln/>
        </p:spPr>
      </p:sp>
      <p:sp>
        <p:nvSpPr>
          <p:cNvPr id="11" name="Shape 9"/>
          <p:cNvSpPr/>
          <p:nvPr/>
        </p:nvSpPr>
        <p:spPr>
          <a:xfrm>
            <a:off x="11430000" y="5943600"/>
            <a:ext cx="32004" cy="32004"/>
          </a:xfrm>
          <a:prstGeom prst="ellipse">
            <a:avLst/>
          </a:prstGeom>
          <a:solidFill>
            <a:srgbClr val="56C7E8">
              <a:alpha val="60000"/>
            </a:srgbClr>
          </a:solidFill>
          <a:ln/>
        </p:spPr>
      </p:sp>
      <p:sp>
        <p:nvSpPr>
          <p:cNvPr id="12" name="Shape 10"/>
          <p:cNvSpPr/>
          <p:nvPr/>
        </p:nvSpPr>
        <p:spPr>
          <a:xfrm>
            <a:off x="9966960" y="6309360"/>
            <a:ext cx="32004" cy="32004"/>
          </a:xfrm>
          <a:prstGeom prst="ellipse">
            <a:avLst/>
          </a:prstGeom>
          <a:solidFill>
            <a:srgbClr val="56C7E8">
              <a:alpha val="80000"/>
            </a:srgbClr>
          </a:solidFill>
          <a:ln/>
        </p:spPr>
      </p:sp>
      <p:sp>
        <p:nvSpPr>
          <p:cNvPr id="13" name="Shape 11"/>
          <p:cNvSpPr/>
          <p:nvPr/>
        </p:nvSpPr>
        <p:spPr>
          <a:xfrm>
            <a:off x="4023360" y="4023360"/>
            <a:ext cx="54864" cy="54864"/>
          </a:xfrm>
          <a:prstGeom prst="ellipse">
            <a:avLst/>
          </a:prstGeom>
          <a:solidFill>
            <a:srgbClr val="F4B942">
              <a:alpha val="60000"/>
            </a:srgbClr>
          </a:solidFill>
          <a:ln/>
        </p:spPr>
      </p:sp>
      <p:sp>
        <p:nvSpPr>
          <p:cNvPr id="14" name="Shape 12"/>
          <p:cNvSpPr/>
          <p:nvPr/>
        </p:nvSpPr>
        <p:spPr>
          <a:xfrm>
            <a:off x="1828800" y="2926080"/>
            <a:ext cx="32004" cy="32004"/>
          </a:xfrm>
          <a:prstGeom prst="ellipse">
            <a:avLst/>
          </a:prstGeom>
          <a:solidFill>
            <a:srgbClr val="56C7E8">
              <a:alpha val="80000"/>
            </a:srgbClr>
          </a:solidFill>
          <a:ln/>
        </p:spPr>
      </p:sp>
      <p:sp>
        <p:nvSpPr>
          <p:cNvPr id="15" name="Shape 13"/>
          <p:cNvSpPr/>
          <p:nvPr/>
        </p:nvSpPr>
        <p:spPr>
          <a:xfrm>
            <a:off x="11704320" y="3291840"/>
            <a:ext cx="32004" cy="32004"/>
          </a:xfrm>
          <a:prstGeom prst="ellipse">
            <a:avLst/>
          </a:prstGeom>
          <a:solidFill>
            <a:srgbClr val="56C7E8">
              <a:alpha val="60000"/>
            </a:srgbClr>
          </a:solidFill>
          <a:ln/>
        </p:spPr>
      </p:sp>
      <p:sp>
        <p:nvSpPr>
          <p:cNvPr id="16" name="Text 14"/>
          <p:cNvSpPr/>
          <p:nvPr/>
        </p:nvSpPr>
        <p:spPr>
          <a:xfrm>
            <a:off x="822960" y="1874520"/>
            <a:ext cx="8229600" cy="457200"/>
          </a:xfrm>
          <a:prstGeom prst="rect">
            <a:avLst/>
          </a:prstGeom>
          <a:noFill/>
          <a:ln/>
        </p:spPr>
        <p:txBody>
          <a:bodyPr wrap="square" lIns="0" tIns="0" rIns="0" bIns="0" rtlCol="0" anchor="ctr"/>
          <a:lstStyle/>
          <a:p>
            <a:pPr marL="0" indent="0" algn="l">
              <a:buNone/>
            </a:pPr>
            <a:r>
              <a:rPr lang="en-US" sz="1500" b="1" kern="0" spc="500" dirty="0">
                <a:solidFill>
                  <a:srgbClr val="56C7E8"/>
                </a:solidFill>
                <a:latin typeface="Calibri" pitchFamily="34" charset="0"/>
                <a:ea typeface="Calibri" pitchFamily="34" charset="-122"/>
                <a:cs typeface="Calibri" pitchFamily="34" charset="-120"/>
              </a:rPr>
              <a:t>A STARGAZER'S GUIDE</a:t>
            </a:r>
            <a:endParaRPr lang="en-US" sz="1500" dirty="0"/>
          </a:p>
        </p:txBody>
      </p:sp>
      <p:sp>
        <p:nvSpPr>
          <p:cNvPr id="17" name="Text 15"/>
          <p:cNvSpPr/>
          <p:nvPr/>
        </p:nvSpPr>
        <p:spPr>
          <a:xfrm>
            <a:off x="777240" y="2286000"/>
            <a:ext cx="10058400" cy="1188720"/>
          </a:xfrm>
          <a:prstGeom prst="rect">
            <a:avLst/>
          </a:prstGeom>
          <a:noFill/>
          <a:ln/>
        </p:spPr>
        <p:txBody>
          <a:bodyPr wrap="square" lIns="0" tIns="0" rIns="0" bIns="0" rtlCol="0" anchor="ctr"/>
          <a:lstStyle/>
          <a:p>
            <a:pPr marL="0" indent="0" algn="l">
              <a:buNone/>
            </a:pPr>
            <a:r>
              <a:rPr lang="en-US" sz="6000" b="1" dirty="0">
                <a:solidFill>
                  <a:srgbClr val="EAEEFB"/>
                </a:solidFill>
                <a:latin typeface="Cambria" pitchFamily="34" charset="0"/>
                <a:ea typeface="Cambria" pitchFamily="34" charset="-122"/>
                <a:cs typeface="Cambria" pitchFamily="34" charset="-120"/>
              </a:rPr>
              <a:t>Observation Optimization</a:t>
            </a:r>
            <a:endParaRPr lang="en-US" sz="6000" dirty="0"/>
          </a:p>
        </p:txBody>
      </p:sp>
      <p:sp>
        <p:nvSpPr>
          <p:cNvPr id="18" name="Text 16"/>
          <p:cNvSpPr/>
          <p:nvPr/>
        </p:nvSpPr>
        <p:spPr>
          <a:xfrm>
            <a:off x="822960" y="3095244"/>
            <a:ext cx="8595360" cy="653796"/>
          </a:xfrm>
          <a:prstGeom prst="rect">
            <a:avLst/>
          </a:prstGeom>
          <a:noFill/>
          <a:ln/>
        </p:spPr>
        <p:txBody>
          <a:bodyPr wrap="square" lIns="0" tIns="0" rIns="0" bIns="0" rtlCol="0" anchor="ctr"/>
          <a:lstStyle/>
          <a:p>
            <a:pPr marL="0" indent="0" algn="l">
              <a:buNone/>
            </a:pPr>
            <a:r>
              <a:rPr lang="en-US" sz="2000" dirty="0">
                <a:solidFill>
                  <a:srgbClr val="9AA5CC"/>
                </a:solidFill>
                <a:latin typeface="Calibri" pitchFamily="34" charset="0"/>
                <a:ea typeface="Calibri" pitchFamily="34" charset="-122"/>
                <a:cs typeface="Calibri" pitchFamily="34" charset="-120"/>
              </a:rPr>
              <a:t>Matching your equipment and your sky to the right astronomical targets</a:t>
            </a:r>
            <a:endParaRPr lang="en-US" sz="2000" dirty="0"/>
          </a:p>
        </p:txBody>
      </p:sp>
      <p:sp>
        <p:nvSpPr>
          <p:cNvPr id="19" name="Shape 17"/>
          <p:cNvSpPr/>
          <p:nvPr/>
        </p:nvSpPr>
        <p:spPr>
          <a:xfrm>
            <a:off x="822960" y="4892040"/>
            <a:ext cx="2377440" cy="566928"/>
          </a:xfrm>
          <a:prstGeom prst="roundRect">
            <a:avLst>
              <a:gd name="adj" fmla="val 50000"/>
            </a:avLst>
          </a:prstGeom>
          <a:solidFill>
            <a:srgbClr val="141A3C"/>
          </a:solidFill>
          <a:ln w="12700">
            <a:solidFill>
              <a:srgbClr val="F4B942"/>
            </a:solidFill>
            <a:prstDash val="solid"/>
          </a:ln>
        </p:spPr>
      </p:sp>
      <p:sp>
        <p:nvSpPr>
          <p:cNvPr id="20" name="Text 18"/>
          <p:cNvSpPr/>
          <p:nvPr/>
        </p:nvSpPr>
        <p:spPr>
          <a:xfrm>
            <a:off x="822960" y="4892040"/>
            <a:ext cx="2377440" cy="566928"/>
          </a:xfrm>
          <a:prstGeom prst="rect">
            <a:avLst/>
          </a:prstGeom>
          <a:noFill/>
          <a:ln/>
        </p:spPr>
        <p:txBody>
          <a:bodyPr wrap="square" lIns="0" tIns="0" rIns="0" bIns="0" rtlCol="0" anchor="ctr"/>
          <a:lstStyle/>
          <a:p>
            <a:pPr marL="0" indent="0" algn="ctr">
              <a:buNone/>
            </a:pPr>
            <a:r>
              <a:rPr lang="en-US" sz="1400" b="1" dirty="0">
                <a:solidFill>
                  <a:srgbClr val="EAEEFB"/>
                </a:solidFill>
                <a:latin typeface="Calibri" pitchFamily="34" charset="0"/>
                <a:ea typeface="Calibri" pitchFamily="34" charset="-122"/>
                <a:cs typeface="Calibri" pitchFamily="34" charset="-120"/>
              </a:rPr>
              <a:t>Solar System</a:t>
            </a:r>
            <a:endParaRPr lang="en-US" sz="1400" dirty="0"/>
          </a:p>
        </p:txBody>
      </p:sp>
      <p:sp>
        <p:nvSpPr>
          <p:cNvPr id="21" name="Shape 19"/>
          <p:cNvSpPr/>
          <p:nvPr/>
        </p:nvSpPr>
        <p:spPr>
          <a:xfrm>
            <a:off x="3429000" y="4892040"/>
            <a:ext cx="2377440" cy="566928"/>
          </a:xfrm>
          <a:prstGeom prst="roundRect">
            <a:avLst>
              <a:gd name="adj" fmla="val 50000"/>
            </a:avLst>
          </a:prstGeom>
          <a:solidFill>
            <a:srgbClr val="141A3C"/>
          </a:solidFill>
          <a:ln w="12700">
            <a:solidFill>
              <a:srgbClr val="F4B942"/>
            </a:solidFill>
            <a:prstDash val="solid"/>
          </a:ln>
        </p:spPr>
      </p:sp>
      <p:sp>
        <p:nvSpPr>
          <p:cNvPr id="22" name="Text 20"/>
          <p:cNvSpPr/>
          <p:nvPr/>
        </p:nvSpPr>
        <p:spPr>
          <a:xfrm>
            <a:off x="3429000" y="4892040"/>
            <a:ext cx="2377440" cy="566928"/>
          </a:xfrm>
          <a:prstGeom prst="rect">
            <a:avLst/>
          </a:prstGeom>
          <a:noFill/>
          <a:ln/>
        </p:spPr>
        <p:txBody>
          <a:bodyPr wrap="square" lIns="0" tIns="0" rIns="0" bIns="0" rtlCol="0" anchor="ctr"/>
          <a:lstStyle/>
          <a:p>
            <a:pPr marL="0" indent="0" algn="ctr">
              <a:buNone/>
            </a:pPr>
            <a:r>
              <a:rPr lang="en-US" sz="1400" b="1" dirty="0">
                <a:solidFill>
                  <a:srgbClr val="EAEEFB"/>
                </a:solidFill>
                <a:latin typeface="Calibri" pitchFamily="34" charset="0"/>
                <a:ea typeface="Calibri" pitchFamily="34" charset="-122"/>
                <a:cs typeface="Calibri" pitchFamily="34" charset="-120"/>
              </a:rPr>
              <a:t>Point Sources</a:t>
            </a:r>
            <a:endParaRPr lang="en-US" sz="1400" dirty="0"/>
          </a:p>
        </p:txBody>
      </p:sp>
      <p:sp>
        <p:nvSpPr>
          <p:cNvPr id="23" name="Shape 21"/>
          <p:cNvSpPr/>
          <p:nvPr/>
        </p:nvSpPr>
        <p:spPr>
          <a:xfrm>
            <a:off x="6035040" y="4892040"/>
            <a:ext cx="2377440" cy="566928"/>
          </a:xfrm>
          <a:prstGeom prst="roundRect">
            <a:avLst>
              <a:gd name="adj" fmla="val 50000"/>
            </a:avLst>
          </a:prstGeom>
          <a:solidFill>
            <a:srgbClr val="141A3C"/>
          </a:solidFill>
          <a:ln w="12700">
            <a:solidFill>
              <a:srgbClr val="F4B942"/>
            </a:solidFill>
            <a:prstDash val="solid"/>
          </a:ln>
        </p:spPr>
      </p:sp>
      <p:sp>
        <p:nvSpPr>
          <p:cNvPr id="24" name="Text 22"/>
          <p:cNvSpPr/>
          <p:nvPr/>
        </p:nvSpPr>
        <p:spPr>
          <a:xfrm>
            <a:off x="6035040" y="4892040"/>
            <a:ext cx="2377440" cy="566928"/>
          </a:xfrm>
          <a:prstGeom prst="rect">
            <a:avLst/>
          </a:prstGeom>
          <a:noFill/>
          <a:ln/>
        </p:spPr>
        <p:txBody>
          <a:bodyPr wrap="square" lIns="0" tIns="0" rIns="0" bIns="0" rtlCol="0" anchor="ctr"/>
          <a:lstStyle/>
          <a:p>
            <a:pPr marL="0" indent="0" algn="ctr">
              <a:buNone/>
            </a:pPr>
            <a:r>
              <a:rPr lang="en-US" sz="1400" b="1" dirty="0">
                <a:solidFill>
                  <a:srgbClr val="EAEEFB"/>
                </a:solidFill>
                <a:latin typeface="Calibri" pitchFamily="34" charset="0"/>
                <a:ea typeface="Calibri" pitchFamily="34" charset="-122"/>
                <a:cs typeface="Calibri" pitchFamily="34" charset="-120"/>
              </a:rPr>
              <a:t>Extended Objects</a:t>
            </a:r>
            <a:endParaRPr lang="en-US" sz="1400" dirty="0"/>
          </a:p>
        </p:txBody>
      </p:sp>
      <p:sp>
        <p:nvSpPr>
          <p:cNvPr id="25" name="Text 14">
            <a:extLst>
              <a:ext uri="{FF2B5EF4-FFF2-40B4-BE49-F238E27FC236}">
                <a16:creationId xmlns:a16="http://schemas.microsoft.com/office/drawing/2014/main" id="{5F796AA6-6CA5-BC87-3017-1F13B39A392A}"/>
              </a:ext>
            </a:extLst>
          </p:cNvPr>
          <p:cNvSpPr/>
          <p:nvPr/>
        </p:nvSpPr>
        <p:spPr>
          <a:xfrm>
            <a:off x="822960" y="3970254"/>
            <a:ext cx="8229600" cy="457200"/>
          </a:xfrm>
          <a:prstGeom prst="rect">
            <a:avLst/>
          </a:prstGeom>
          <a:noFill/>
          <a:ln/>
        </p:spPr>
        <p:txBody>
          <a:bodyPr wrap="square" lIns="0" tIns="0" rIns="0" bIns="0" rtlCol="0" anchor="ctr"/>
          <a:lstStyle/>
          <a:p>
            <a:pPr marL="0" indent="0" algn="l">
              <a:buNone/>
            </a:pPr>
            <a:r>
              <a:rPr lang="en-US" sz="1500" b="1" kern="0" spc="500" dirty="0">
                <a:solidFill>
                  <a:srgbClr val="92D050"/>
                </a:solidFill>
                <a:latin typeface="Calibri" pitchFamily="34" charset="0"/>
                <a:ea typeface="Calibri" pitchFamily="34" charset="-122"/>
                <a:cs typeface="Calibri" pitchFamily="34" charset="-120"/>
              </a:rPr>
              <a:t>James Yoder:  www.ArtCentrics.</a:t>
            </a:r>
            <a:r>
              <a:rPr lang="en-US" sz="2000" b="1" kern="0" spc="500" dirty="0">
                <a:solidFill>
                  <a:srgbClr val="92D050"/>
                </a:solidFill>
                <a:latin typeface="Calibri" pitchFamily="34" charset="0"/>
                <a:ea typeface="Calibri" pitchFamily="34" charset="-122"/>
                <a:cs typeface="Calibri" pitchFamily="34" charset="-120"/>
              </a:rPr>
              <a:t>com</a:t>
            </a:r>
            <a:endParaRPr lang="en-US" sz="2000" dirty="0">
              <a:solidFill>
                <a:srgbClr val="92D05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A0E27"/>
        </a:solidFill>
        <a:effectLst/>
      </p:bgPr>
    </p:bg>
    <p:spTree>
      <p:nvGrpSpPr>
        <p:cNvPr id="1" name=""/>
        <p:cNvGrpSpPr/>
        <p:nvPr/>
      </p:nvGrpSpPr>
      <p:grpSpPr>
        <a:xfrm>
          <a:off x="0" y="0"/>
          <a:ext cx="0" cy="0"/>
          <a:chOff x="0" y="0"/>
          <a:chExt cx="0" cy="0"/>
        </a:xfrm>
      </p:grpSpPr>
      <p:sp>
        <p:nvSpPr>
          <p:cNvPr id="2" name="Shape 0"/>
          <p:cNvSpPr/>
          <p:nvPr/>
        </p:nvSpPr>
        <p:spPr>
          <a:xfrm>
            <a:off x="640080" y="822960"/>
            <a:ext cx="41148" cy="41148"/>
          </a:xfrm>
          <a:prstGeom prst="ellipse">
            <a:avLst/>
          </a:prstGeom>
          <a:solidFill>
            <a:srgbClr val="F4B942">
              <a:alpha val="65000"/>
            </a:srgbClr>
          </a:solidFill>
          <a:ln/>
        </p:spPr>
      </p:sp>
      <p:sp>
        <p:nvSpPr>
          <p:cNvPr id="3" name="Shape 1"/>
          <p:cNvSpPr/>
          <p:nvPr/>
        </p:nvSpPr>
        <p:spPr>
          <a:xfrm>
            <a:off x="1920240" y="457200"/>
            <a:ext cx="25603" cy="25603"/>
          </a:xfrm>
          <a:prstGeom prst="ellipse">
            <a:avLst/>
          </a:prstGeom>
          <a:solidFill>
            <a:srgbClr val="56C7E8">
              <a:alpha val="45000"/>
            </a:srgbClr>
          </a:solidFill>
          <a:ln/>
        </p:spPr>
      </p:sp>
      <p:sp>
        <p:nvSpPr>
          <p:cNvPr id="4" name="Shape 2"/>
          <p:cNvSpPr/>
          <p:nvPr/>
        </p:nvSpPr>
        <p:spPr>
          <a:xfrm>
            <a:off x="3108960" y="1188720"/>
            <a:ext cx="25603" cy="25603"/>
          </a:xfrm>
          <a:prstGeom prst="ellipse">
            <a:avLst/>
          </a:prstGeom>
          <a:solidFill>
            <a:srgbClr val="56C7E8">
              <a:alpha val="65000"/>
            </a:srgbClr>
          </a:solidFill>
          <a:ln/>
        </p:spPr>
      </p:sp>
      <p:sp>
        <p:nvSpPr>
          <p:cNvPr id="5" name="Shape 3"/>
          <p:cNvSpPr/>
          <p:nvPr/>
        </p:nvSpPr>
        <p:spPr>
          <a:xfrm>
            <a:off x="10881360" y="731520"/>
            <a:ext cx="41148" cy="41148"/>
          </a:xfrm>
          <a:prstGeom prst="ellipse">
            <a:avLst/>
          </a:prstGeom>
          <a:solidFill>
            <a:srgbClr val="56C7E8">
              <a:alpha val="45000"/>
            </a:srgbClr>
          </a:solidFill>
          <a:ln/>
        </p:spPr>
      </p:sp>
      <p:sp>
        <p:nvSpPr>
          <p:cNvPr id="6" name="Shape 4"/>
          <p:cNvSpPr/>
          <p:nvPr/>
        </p:nvSpPr>
        <p:spPr>
          <a:xfrm>
            <a:off x="11521440" y="1737360"/>
            <a:ext cx="25603" cy="25603"/>
          </a:xfrm>
          <a:prstGeom prst="ellipse">
            <a:avLst/>
          </a:prstGeom>
          <a:solidFill>
            <a:srgbClr val="F4B942">
              <a:alpha val="65000"/>
            </a:srgbClr>
          </a:solidFill>
          <a:ln/>
        </p:spPr>
      </p:sp>
      <p:sp>
        <p:nvSpPr>
          <p:cNvPr id="7" name="Shape 5"/>
          <p:cNvSpPr/>
          <p:nvPr/>
        </p:nvSpPr>
        <p:spPr>
          <a:xfrm>
            <a:off x="11155680" y="3108960"/>
            <a:ext cx="25603" cy="25603"/>
          </a:xfrm>
          <a:prstGeom prst="ellipse">
            <a:avLst/>
          </a:prstGeom>
          <a:solidFill>
            <a:srgbClr val="56C7E8">
              <a:alpha val="45000"/>
            </a:srgbClr>
          </a:solidFill>
          <a:ln/>
        </p:spPr>
      </p:sp>
      <p:sp>
        <p:nvSpPr>
          <p:cNvPr id="8" name="Shape 6"/>
          <p:cNvSpPr/>
          <p:nvPr/>
        </p:nvSpPr>
        <p:spPr>
          <a:xfrm>
            <a:off x="457200" y="2834640"/>
            <a:ext cx="41148" cy="41148"/>
          </a:xfrm>
          <a:prstGeom prst="ellipse">
            <a:avLst/>
          </a:prstGeom>
          <a:solidFill>
            <a:srgbClr val="56C7E8">
              <a:alpha val="65000"/>
            </a:srgbClr>
          </a:solidFill>
          <a:ln/>
        </p:spPr>
      </p:sp>
      <p:sp>
        <p:nvSpPr>
          <p:cNvPr id="9" name="Shape 7"/>
          <p:cNvSpPr/>
          <p:nvPr/>
        </p:nvSpPr>
        <p:spPr>
          <a:xfrm>
            <a:off x="1005840" y="4754880"/>
            <a:ext cx="25603" cy="25603"/>
          </a:xfrm>
          <a:prstGeom prst="ellipse">
            <a:avLst/>
          </a:prstGeom>
          <a:solidFill>
            <a:srgbClr val="56C7E8">
              <a:alpha val="45000"/>
            </a:srgbClr>
          </a:solidFill>
          <a:ln/>
        </p:spPr>
      </p:sp>
      <p:sp>
        <p:nvSpPr>
          <p:cNvPr id="10" name="Shape 8"/>
          <p:cNvSpPr/>
          <p:nvPr/>
        </p:nvSpPr>
        <p:spPr>
          <a:xfrm>
            <a:off x="731520" y="6035040"/>
            <a:ext cx="25603" cy="25603"/>
          </a:xfrm>
          <a:prstGeom prst="ellipse">
            <a:avLst/>
          </a:prstGeom>
          <a:solidFill>
            <a:srgbClr val="F4B942">
              <a:alpha val="65000"/>
            </a:srgbClr>
          </a:solidFill>
          <a:ln/>
        </p:spPr>
      </p:sp>
      <p:sp>
        <p:nvSpPr>
          <p:cNvPr id="11" name="Shape 9"/>
          <p:cNvSpPr/>
          <p:nvPr/>
        </p:nvSpPr>
        <p:spPr>
          <a:xfrm>
            <a:off x="11704320" y="5029200"/>
            <a:ext cx="41148" cy="41148"/>
          </a:xfrm>
          <a:prstGeom prst="ellipse">
            <a:avLst/>
          </a:prstGeom>
          <a:solidFill>
            <a:srgbClr val="56C7E8">
              <a:alpha val="45000"/>
            </a:srgbClr>
          </a:solidFill>
          <a:ln/>
        </p:spPr>
      </p:sp>
      <p:sp>
        <p:nvSpPr>
          <p:cNvPr id="12" name="Shape 10"/>
          <p:cNvSpPr/>
          <p:nvPr/>
        </p:nvSpPr>
        <p:spPr>
          <a:xfrm>
            <a:off x="11338560" y="6126480"/>
            <a:ext cx="25603" cy="25603"/>
          </a:xfrm>
          <a:prstGeom prst="ellipse">
            <a:avLst/>
          </a:prstGeom>
          <a:solidFill>
            <a:srgbClr val="56C7E8">
              <a:alpha val="65000"/>
            </a:srgbClr>
          </a:solidFill>
          <a:ln/>
        </p:spPr>
      </p:sp>
      <p:sp>
        <p:nvSpPr>
          <p:cNvPr id="13" name="Shape 11"/>
          <p:cNvSpPr/>
          <p:nvPr/>
        </p:nvSpPr>
        <p:spPr>
          <a:xfrm>
            <a:off x="10607040" y="5669280"/>
            <a:ext cx="25603" cy="25603"/>
          </a:xfrm>
          <a:prstGeom prst="ellipse">
            <a:avLst/>
          </a:prstGeom>
          <a:solidFill>
            <a:srgbClr val="56C7E8">
              <a:alpha val="45000"/>
            </a:srgbClr>
          </a:solidFill>
          <a:ln/>
        </p:spPr>
      </p:sp>
      <p:sp>
        <p:nvSpPr>
          <p:cNvPr id="14" name="Shape 12"/>
          <p:cNvSpPr/>
          <p:nvPr/>
        </p:nvSpPr>
        <p:spPr>
          <a:xfrm>
            <a:off x="4114800" y="365760"/>
            <a:ext cx="41148" cy="41148"/>
          </a:xfrm>
          <a:prstGeom prst="ellipse">
            <a:avLst/>
          </a:prstGeom>
          <a:solidFill>
            <a:srgbClr val="F4B942">
              <a:alpha val="65000"/>
            </a:srgbClr>
          </a:solidFill>
          <a:ln/>
        </p:spPr>
      </p:sp>
      <p:sp>
        <p:nvSpPr>
          <p:cNvPr id="15" name="Shape 13"/>
          <p:cNvSpPr/>
          <p:nvPr/>
        </p:nvSpPr>
        <p:spPr>
          <a:xfrm>
            <a:off x="6217920" y="548640"/>
            <a:ext cx="25603" cy="25603"/>
          </a:xfrm>
          <a:prstGeom prst="ellipse">
            <a:avLst/>
          </a:prstGeom>
          <a:solidFill>
            <a:srgbClr val="56C7E8">
              <a:alpha val="45000"/>
            </a:srgbClr>
          </a:solidFill>
          <a:ln/>
        </p:spPr>
      </p:sp>
      <p:sp>
        <p:nvSpPr>
          <p:cNvPr id="16" name="Shape 14"/>
          <p:cNvSpPr/>
          <p:nvPr/>
        </p:nvSpPr>
        <p:spPr>
          <a:xfrm>
            <a:off x="8412480" y="457200"/>
            <a:ext cx="25603" cy="25603"/>
          </a:xfrm>
          <a:prstGeom prst="ellipse">
            <a:avLst/>
          </a:prstGeom>
          <a:solidFill>
            <a:srgbClr val="56C7E8">
              <a:alpha val="65000"/>
            </a:srgbClr>
          </a:solidFill>
          <a:ln/>
        </p:spPr>
      </p:sp>
      <p:sp>
        <p:nvSpPr>
          <p:cNvPr id="17" name="Shape 15"/>
          <p:cNvSpPr/>
          <p:nvPr/>
        </p:nvSpPr>
        <p:spPr>
          <a:xfrm>
            <a:off x="365760" y="4023360"/>
            <a:ext cx="41148" cy="41148"/>
          </a:xfrm>
          <a:prstGeom prst="ellipse">
            <a:avLst/>
          </a:prstGeom>
          <a:solidFill>
            <a:srgbClr val="56C7E8">
              <a:alpha val="45000"/>
            </a:srgbClr>
          </a:solidFill>
          <a:ln/>
        </p:spPr>
      </p:sp>
      <p:sp>
        <p:nvSpPr>
          <p:cNvPr id="18" name="Shape 16"/>
          <p:cNvSpPr/>
          <p:nvPr/>
        </p:nvSpPr>
        <p:spPr>
          <a:xfrm>
            <a:off x="548640" y="502920"/>
            <a:ext cx="640080" cy="640080"/>
          </a:xfrm>
          <a:prstGeom prst="ellipse">
            <a:avLst/>
          </a:prstGeom>
          <a:solidFill>
            <a:srgbClr val="F4B942"/>
          </a:solidFill>
          <a:ln/>
          <a:effectLst>
            <a:outerShdw blurRad="101600" dist="38100" dir="5400000" algn="bl" rotWithShape="0">
              <a:srgbClr val="000000">
                <a:alpha val="40000"/>
              </a:srgbClr>
            </a:outerShdw>
          </a:effectLst>
        </p:spPr>
      </p:sp>
      <p:pic>
        <p:nvPicPr>
          <p:cNvPr id="19" name="Image 0" descr="preencoded.png"/>
          <p:cNvPicPr>
            <a:picLocks noChangeAspect="1"/>
          </p:cNvPicPr>
          <p:nvPr/>
        </p:nvPicPr>
        <p:blipFill>
          <a:blip r:embed="rId3"/>
          <a:stretch>
            <a:fillRect/>
          </a:stretch>
        </p:blipFill>
        <p:spPr>
          <a:xfrm>
            <a:off x="708660" y="662940"/>
            <a:ext cx="320040" cy="320040"/>
          </a:xfrm>
          <a:prstGeom prst="rect">
            <a:avLst/>
          </a:prstGeom>
        </p:spPr>
      </p:pic>
      <p:sp>
        <p:nvSpPr>
          <p:cNvPr id="20" name="Text 17"/>
          <p:cNvSpPr/>
          <p:nvPr/>
        </p:nvSpPr>
        <p:spPr>
          <a:xfrm>
            <a:off x="1371600" y="457200"/>
            <a:ext cx="10241280" cy="731520"/>
          </a:xfrm>
          <a:prstGeom prst="rect">
            <a:avLst/>
          </a:prstGeom>
          <a:noFill/>
          <a:ln/>
        </p:spPr>
        <p:txBody>
          <a:bodyPr wrap="square" lIns="0" tIns="0" rIns="0" bIns="0" rtlCol="0" anchor="ctr"/>
          <a:lstStyle/>
          <a:p>
            <a:pPr marL="0" indent="0" algn="l">
              <a:buNone/>
            </a:pPr>
            <a:r>
              <a:rPr lang="en-US" sz="3200" b="1" dirty="0">
                <a:solidFill>
                  <a:srgbClr val="EAEEFB"/>
                </a:solidFill>
                <a:latin typeface="Cambria" pitchFamily="34" charset="0"/>
                <a:ea typeface="Cambria" pitchFamily="34" charset="-122"/>
                <a:cs typeface="Cambria" pitchFamily="34" charset="-120"/>
              </a:rPr>
              <a:t>Purpose of This Guide</a:t>
            </a:r>
            <a:endParaRPr lang="en-US" sz="3200" dirty="0"/>
          </a:p>
        </p:txBody>
      </p:sp>
      <p:sp>
        <p:nvSpPr>
          <p:cNvPr id="21" name="Text 18"/>
          <p:cNvSpPr/>
          <p:nvPr/>
        </p:nvSpPr>
        <p:spPr>
          <a:xfrm>
            <a:off x="822960" y="1371600"/>
            <a:ext cx="10515600" cy="457200"/>
          </a:xfrm>
          <a:prstGeom prst="rect">
            <a:avLst/>
          </a:prstGeom>
          <a:noFill/>
          <a:ln/>
        </p:spPr>
        <p:txBody>
          <a:bodyPr wrap="square" lIns="0" tIns="0" rIns="0" bIns="0" rtlCol="0" anchor="ctr"/>
          <a:lstStyle/>
          <a:p>
            <a:pPr marL="0" indent="0">
              <a:buNone/>
            </a:pPr>
            <a:r>
              <a:rPr lang="en-US" sz="1900" i="1" dirty="0">
                <a:solidFill>
                  <a:srgbClr val="9AA5CC"/>
                </a:solidFill>
                <a:latin typeface="Calibri" pitchFamily="34" charset="0"/>
                <a:ea typeface="Calibri" pitchFamily="34" charset="-122"/>
                <a:cs typeface="Calibri" pitchFamily="34" charset="-120"/>
              </a:rPr>
              <a:t>This guide serves two kinds of observers.</a:t>
            </a:r>
            <a:endParaRPr lang="en-US" sz="1900" dirty="0"/>
          </a:p>
        </p:txBody>
      </p:sp>
      <p:sp>
        <p:nvSpPr>
          <p:cNvPr id="22" name="Shape 19"/>
          <p:cNvSpPr/>
          <p:nvPr/>
        </p:nvSpPr>
        <p:spPr>
          <a:xfrm>
            <a:off x="822960" y="2148840"/>
            <a:ext cx="5074920" cy="3566160"/>
          </a:xfrm>
          <a:prstGeom prst="roundRect">
            <a:avLst>
              <a:gd name="adj" fmla="val 3077"/>
            </a:avLst>
          </a:prstGeom>
          <a:solidFill>
            <a:srgbClr val="141A3C"/>
          </a:solidFill>
          <a:ln w="12700">
            <a:solidFill>
              <a:srgbClr val="1C2450"/>
            </a:solidFill>
            <a:prstDash val="solid"/>
          </a:ln>
          <a:effectLst>
            <a:outerShdw blurRad="127000" dist="50800" dir="5400000" algn="bl" rotWithShape="0">
              <a:srgbClr val="000000">
                <a:alpha val="30000"/>
              </a:srgbClr>
            </a:outerShdw>
          </a:effectLst>
        </p:spPr>
      </p:sp>
      <p:sp>
        <p:nvSpPr>
          <p:cNvPr id="23" name="Shape 20"/>
          <p:cNvSpPr/>
          <p:nvPr/>
        </p:nvSpPr>
        <p:spPr>
          <a:xfrm>
            <a:off x="1234440" y="2560320"/>
            <a:ext cx="868680" cy="868680"/>
          </a:xfrm>
          <a:prstGeom prst="ellipse">
            <a:avLst/>
          </a:prstGeom>
          <a:solidFill>
            <a:srgbClr val="56C7E8"/>
          </a:solidFill>
          <a:ln/>
          <a:effectLst>
            <a:outerShdw blurRad="101600" dist="38100" dir="5400000" algn="bl" rotWithShape="0">
              <a:srgbClr val="000000">
                <a:alpha val="40000"/>
              </a:srgbClr>
            </a:outerShdw>
          </a:effectLst>
        </p:spPr>
      </p:sp>
      <p:pic>
        <p:nvPicPr>
          <p:cNvPr id="24" name="Image 1" descr="preencoded.png"/>
          <p:cNvPicPr>
            <a:picLocks noChangeAspect="1"/>
          </p:cNvPicPr>
          <p:nvPr/>
        </p:nvPicPr>
        <p:blipFill>
          <a:blip r:embed="rId3"/>
          <a:stretch>
            <a:fillRect/>
          </a:stretch>
        </p:blipFill>
        <p:spPr>
          <a:xfrm>
            <a:off x="1481328" y="2807208"/>
            <a:ext cx="384048" cy="384048"/>
          </a:xfrm>
          <a:prstGeom prst="rect">
            <a:avLst/>
          </a:prstGeom>
        </p:spPr>
      </p:pic>
      <p:sp>
        <p:nvSpPr>
          <p:cNvPr id="25" name="Text 21"/>
          <p:cNvSpPr/>
          <p:nvPr/>
        </p:nvSpPr>
        <p:spPr>
          <a:xfrm>
            <a:off x="1234440" y="3611880"/>
            <a:ext cx="4297680" cy="548640"/>
          </a:xfrm>
          <a:prstGeom prst="rect">
            <a:avLst/>
          </a:prstGeom>
          <a:noFill/>
          <a:ln/>
        </p:spPr>
        <p:txBody>
          <a:bodyPr wrap="square" lIns="0" tIns="0" rIns="0" bIns="0" rtlCol="0" anchor="ctr"/>
          <a:lstStyle/>
          <a:p>
            <a:pPr marL="0" indent="0">
              <a:buNone/>
            </a:pPr>
            <a:r>
              <a:rPr lang="en-US" sz="2300" b="1" dirty="0">
                <a:solidFill>
                  <a:srgbClr val="EAEEFB"/>
                </a:solidFill>
                <a:latin typeface="Cambria" pitchFamily="34" charset="0"/>
                <a:ea typeface="Cambria" pitchFamily="34" charset="-122"/>
                <a:cs typeface="Cambria" pitchFamily="34" charset="-120"/>
              </a:rPr>
              <a:t>Already Have Equipment</a:t>
            </a:r>
            <a:endParaRPr lang="en-US" sz="2300" dirty="0"/>
          </a:p>
        </p:txBody>
      </p:sp>
      <p:sp>
        <p:nvSpPr>
          <p:cNvPr id="26" name="Text 22"/>
          <p:cNvSpPr/>
          <p:nvPr/>
        </p:nvSpPr>
        <p:spPr>
          <a:xfrm>
            <a:off x="1234440" y="4206240"/>
            <a:ext cx="4251960" cy="1371600"/>
          </a:xfrm>
          <a:prstGeom prst="rect">
            <a:avLst/>
          </a:prstGeom>
          <a:noFill/>
          <a:ln/>
        </p:spPr>
        <p:txBody>
          <a:bodyPr wrap="square" lIns="0" tIns="0" rIns="0" bIns="0" rtlCol="0" anchor="ctr"/>
          <a:lstStyle/>
          <a:p>
            <a:pPr marL="0" indent="0">
              <a:lnSpc>
                <a:spcPct val="115000"/>
              </a:lnSpc>
              <a:buNone/>
            </a:pPr>
            <a:r>
              <a:rPr lang="en-US" sz="1550" dirty="0">
                <a:solidFill>
                  <a:srgbClr val="9AA5CC"/>
                </a:solidFill>
                <a:latin typeface="Calibri" pitchFamily="34" charset="0"/>
                <a:ea typeface="Calibri" pitchFamily="34" charset="-122"/>
                <a:cs typeface="Calibri" pitchFamily="34" charset="-120"/>
              </a:rPr>
              <a:t>If you already own a telescope and observe mostly from one site, this guide identifies the astronomical targets best suited to your setup and sky conditions.</a:t>
            </a:r>
            <a:endParaRPr lang="en-US" sz="1550" dirty="0"/>
          </a:p>
        </p:txBody>
      </p:sp>
      <p:sp>
        <p:nvSpPr>
          <p:cNvPr id="27" name="Shape 23"/>
          <p:cNvSpPr/>
          <p:nvPr/>
        </p:nvSpPr>
        <p:spPr>
          <a:xfrm>
            <a:off x="6355080" y="2148840"/>
            <a:ext cx="5074920" cy="3566160"/>
          </a:xfrm>
          <a:prstGeom prst="roundRect">
            <a:avLst>
              <a:gd name="adj" fmla="val 3077"/>
            </a:avLst>
          </a:prstGeom>
          <a:solidFill>
            <a:srgbClr val="141A3C"/>
          </a:solidFill>
          <a:ln w="12700">
            <a:solidFill>
              <a:srgbClr val="1C2450"/>
            </a:solidFill>
            <a:prstDash val="solid"/>
          </a:ln>
          <a:effectLst>
            <a:outerShdw blurRad="127000" dist="50800" dir="5400000" algn="bl" rotWithShape="0">
              <a:srgbClr val="000000">
                <a:alpha val="30000"/>
              </a:srgbClr>
            </a:outerShdw>
          </a:effectLst>
        </p:spPr>
      </p:sp>
      <p:sp>
        <p:nvSpPr>
          <p:cNvPr id="28" name="Shape 24"/>
          <p:cNvSpPr/>
          <p:nvPr/>
        </p:nvSpPr>
        <p:spPr>
          <a:xfrm>
            <a:off x="6766560" y="2560320"/>
            <a:ext cx="868680" cy="868680"/>
          </a:xfrm>
          <a:prstGeom prst="ellipse">
            <a:avLst/>
          </a:prstGeom>
          <a:solidFill>
            <a:srgbClr val="F4B942"/>
          </a:solidFill>
          <a:ln/>
          <a:effectLst>
            <a:outerShdw blurRad="101600" dist="38100" dir="5400000" algn="bl" rotWithShape="0">
              <a:srgbClr val="000000">
                <a:alpha val="40000"/>
              </a:srgbClr>
            </a:outerShdw>
          </a:effectLst>
        </p:spPr>
      </p:sp>
      <p:pic>
        <p:nvPicPr>
          <p:cNvPr id="29" name="Image 2" descr="preencoded.png"/>
          <p:cNvPicPr>
            <a:picLocks noChangeAspect="1"/>
          </p:cNvPicPr>
          <p:nvPr/>
        </p:nvPicPr>
        <p:blipFill>
          <a:blip r:embed="rId4"/>
          <a:stretch>
            <a:fillRect/>
          </a:stretch>
        </p:blipFill>
        <p:spPr>
          <a:xfrm>
            <a:off x="7013448" y="2807208"/>
            <a:ext cx="384048" cy="384048"/>
          </a:xfrm>
          <a:prstGeom prst="rect">
            <a:avLst/>
          </a:prstGeom>
        </p:spPr>
      </p:pic>
      <p:sp>
        <p:nvSpPr>
          <p:cNvPr id="30" name="Text 25"/>
          <p:cNvSpPr/>
          <p:nvPr/>
        </p:nvSpPr>
        <p:spPr>
          <a:xfrm>
            <a:off x="6766560" y="3611880"/>
            <a:ext cx="4297680" cy="548640"/>
          </a:xfrm>
          <a:prstGeom prst="rect">
            <a:avLst/>
          </a:prstGeom>
          <a:noFill/>
          <a:ln/>
        </p:spPr>
        <p:txBody>
          <a:bodyPr wrap="square" lIns="0" tIns="0" rIns="0" bIns="0" rtlCol="0" anchor="ctr"/>
          <a:lstStyle/>
          <a:p>
            <a:pPr marL="0" indent="0">
              <a:buNone/>
            </a:pPr>
            <a:r>
              <a:rPr lang="en-US" sz="2300" b="1" dirty="0">
                <a:solidFill>
                  <a:srgbClr val="EAEEFB"/>
                </a:solidFill>
                <a:latin typeface="Cambria" pitchFamily="34" charset="0"/>
                <a:ea typeface="Cambria" pitchFamily="34" charset="-122"/>
                <a:cs typeface="Cambria" pitchFamily="34" charset="-120"/>
              </a:rPr>
              <a:t>Shopping for Equipment</a:t>
            </a:r>
            <a:endParaRPr lang="en-US" sz="2300" dirty="0"/>
          </a:p>
        </p:txBody>
      </p:sp>
      <p:sp>
        <p:nvSpPr>
          <p:cNvPr id="31" name="Text 26"/>
          <p:cNvSpPr/>
          <p:nvPr/>
        </p:nvSpPr>
        <p:spPr>
          <a:xfrm>
            <a:off x="6766560" y="4206240"/>
            <a:ext cx="4251960" cy="1371600"/>
          </a:xfrm>
          <a:prstGeom prst="rect">
            <a:avLst/>
          </a:prstGeom>
          <a:noFill/>
          <a:ln/>
        </p:spPr>
        <p:txBody>
          <a:bodyPr wrap="square" lIns="0" tIns="0" rIns="0" bIns="0" rtlCol="0" anchor="ctr"/>
          <a:lstStyle/>
          <a:p>
            <a:pPr marL="0" indent="0">
              <a:lnSpc>
                <a:spcPct val="115000"/>
              </a:lnSpc>
              <a:buNone/>
            </a:pPr>
            <a:r>
              <a:rPr lang="en-US" sz="1550" dirty="0">
                <a:solidFill>
                  <a:srgbClr val="9AA5CC"/>
                </a:solidFill>
                <a:latin typeface="Calibri" pitchFamily="34" charset="0"/>
                <a:ea typeface="Calibri" pitchFamily="34" charset="-122"/>
                <a:cs typeface="Calibri" pitchFamily="34" charset="-120"/>
              </a:rPr>
              <a:t>If you're looking to buy new gear, this guide helps you choose the right equipment for the type of targets you most want to observe.</a:t>
            </a:r>
            <a:endParaRPr lang="en-US" sz="15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A0E27"/>
        </a:solidFill>
        <a:effectLst/>
      </p:bgPr>
    </p:bg>
    <p:spTree>
      <p:nvGrpSpPr>
        <p:cNvPr id="1" name=""/>
        <p:cNvGrpSpPr/>
        <p:nvPr/>
      </p:nvGrpSpPr>
      <p:grpSpPr>
        <a:xfrm>
          <a:off x="0" y="0"/>
          <a:ext cx="0" cy="0"/>
          <a:chOff x="0" y="0"/>
          <a:chExt cx="0" cy="0"/>
        </a:xfrm>
      </p:grpSpPr>
      <p:sp>
        <p:nvSpPr>
          <p:cNvPr id="2" name="Shape 0"/>
          <p:cNvSpPr/>
          <p:nvPr/>
        </p:nvSpPr>
        <p:spPr>
          <a:xfrm>
            <a:off x="640080" y="822960"/>
            <a:ext cx="41148" cy="41148"/>
          </a:xfrm>
          <a:prstGeom prst="ellipse">
            <a:avLst/>
          </a:prstGeom>
          <a:solidFill>
            <a:srgbClr val="F4B942">
              <a:alpha val="65000"/>
            </a:srgbClr>
          </a:solidFill>
          <a:ln/>
        </p:spPr>
      </p:sp>
      <p:sp>
        <p:nvSpPr>
          <p:cNvPr id="3" name="Shape 1"/>
          <p:cNvSpPr/>
          <p:nvPr/>
        </p:nvSpPr>
        <p:spPr>
          <a:xfrm>
            <a:off x="1920240" y="457200"/>
            <a:ext cx="25603" cy="25603"/>
          </a:xfrm>
          <a:prstGeom prst="ellipse">
            <a:avLst/>
          </a:prstGeom>
          <a:solidFill>
            <a:srgbClr val="56C7E8">
              <a:alpha val="45000"/>
            </a:srgbClr>
          </a:solidFill>
          <a:ln/>
        </p:spPr>
      </p:sp>
      <p:sp>
        <p:nvSpPr>
          <p:cNvPr id="4" name="Shape 2"/>
          <p:cNvSpPr/>
          <p:nvPr/>
        </p:nvSpPr>
        <p:spPr>
          <a:xfrm>
            <a:off x="3108960" y="1188720"/>
            <a:ext cx="25603" cy="25603"/>
          </a:xfrm>
          <a:prstGeom prst="ellipse">
            <a:avLst/>
          </a:prstGeom>
          <a:solidFill>
            <a:srgbClr val="56C7E8">
              <a:alpha val="65000"/>
            </a:srgbClr>
          </a:solidFill>
          <a:ln/>
        </p:spPr>
      </p:sp>
      <p:sp>
        <p:nvSpPr>
          <p:cNvPr id="5" name="Shape 3"/>
          <p:cNvSpPr/>
          <p:nvPr/>
        </p:nvSpPr>
        <p:spPr>
          <a:xfrm>
            <a:off x="10881360" y="731520"/>
            <a:ext cx="41148" cy="41148"/>
          </a:xfrm>
          <a:prstGeom prst="ellipse">
            <a:avLst/>
          </a:prstGeom>
          <a:solidFill>
            <a:srgbClr val="56C7E8">
              <a:alpha val="45000"/>
            </a:srgbClr>
          </a:solidFill>
          <a:ln/>
        </p:spPr>
      </p:sp>
      <p:sp>
        <p:nvSpPr>
          <p:cNvPr id="6" name="Shape 4"/>
          <p:cNvSpPr/>
          <p:nvPr/>
        </p:nvSpPr>
        <p:spPr>
          <a:xfrm>
            <a:off x="11521440" y="1737360"/>
            <a:ext cx="25603" cy="25603"/>
          </a:xfrm>
          <a:prstGeom prst="ellipse">
            <a:avLst/>
          </a:prstGeom>
          <a:solidFill>
            <a:srgbClr val="F4B942">
              <a:alpha val="65000"/>
            </a:srgbClr>
          </a:solidFill>
          <a:ln/>
        </p:spPr>
      </p:sp>
      <p:sp>
        <p:nvSpPr>
          <p:cNvPr id="7" name="Shape 5"/>
          <p:cNvSpPr/>
          <p:nvPr/>
        </p:nvSpPr>
        <p:spPr>
          <a:xfrm>
            <a:off x="11155680" y="3108960"/>
            <a:ext cx="25603" cy="25603"/>
          </a:xfrm>
          <a:prstGeom prst="ellipse">
            <a:avLst/>
          </a:prstGeom>
          <a:solidFill>
            <a:srgbClr val="56C7E8">
              <a:alpha val="45000"/>
            </a:srgbClr>
          </a:solidFill>
          <a:ln/>
        </p:spPr>
      </p:sp>
      <p:sp>
        <p:nvSpPr>
          <p:cNvPr id="8" name="Shape 6"/>
          <p:cNvSpPr/>
          <p:nvPr/>
        </p:nvSpPr>
        <p:spPr>
          <a:xfrm>
            <a:off x="457200" y="2834640"/>
            <a:ext cx="41148" cy="41148"/>
          </a:xfrm>
          <a:prstGeom prst="ellipse">
            <a:avLst/>
          </a:prstGeom>
          <a:solidFill>
            <a:srgbClr val="56C7E8">
              <a:alpha val="65000"/>
            </a:srgbClr>
          </a:solidFill>
          <a:ln/>
        </p:spPr>
      </p:sp>
      <p:sp>
        <p:nvSpPr>
          <p:cNvPr id="9" name="Shape 7"/>
          <p:cNvSpPr/>
          <p:nvPr/>
        </p:nvSpPr>
        <p:spPr>
          <a:xfrm>
            <a:off x="1005840" y="4754880"/>
            <a:ext cx="25603" cy="25603"/>
          </a:xfrm>
          <a:prstGeom prst="ellipse">
            <a:avLst/>
          </a:prstGeom>
          <a:solidFill>
            <a:srgbClr val="56C7E8">
              <a:alpha val="45000"/>
            </a:srgbClr>
          </a:solidFill>
          <a:ln/>
        </p:spPr>
      </p:sp>
      <p:sp>
        <p:nvSpPr>
          <p:cNvPr id="10" name="Shape 8"/>
          <p:cNvSpPr/>
          <p:nvPr/>
        </p:nvSpPr>
        <p:spPr>
          <a:xfrm>
            <a:off x="731520" y="6035040"/>
            <a:ext cx="25603" cy="25603"/>
          </a:xfrm>
          <a:prstGeom prst="ellipse">
            <a:avLst/>
          </a:prstGeom>
          <a:solidFill>
            <a:srgbClr val="F4B942">
              <a:alpha val="65000"/>
            </a:srgbClr>
          </a:solidFill>
          <a:ln/>
        </p:spPr>
      </p:sp>
      <p:sp>
        <p:nvSpPr>
          <p:cNvPr id="11" name="Shape 9"/>
          <p:cNvSpPr/>
          <p:nvPr/>
        </p:nvSpPr>
        <p:spPr>
          <a:xfrm>
            <a:off x="11704320" y="5029200"/>
            <a:ext cx="41148" cy="41148"/>
          </a:xfrm>
          <a:prstGeom prst="ellipse">
            <a:avLst/>
          </a:prstGeom>
          <a:solidFill>
            <a:srgbClr val="56C7E8">
              <a:alpha val="45000"/>
            </a:srgbClr>
          </a:solidFill>
          <a:ln/>
        </p:spPr>
      </p:sp>
      <p:sp>
        <p:nvSpPr>
          <p:cNvPr id="12" name="Shape 10"/>
          <p:cNvSpPr/>
          <p:nvPr/>
        </p:nvSpPr>
        <p:spPr>
          <a:xfrm>
            <a:off x="11338560" y="6126480"/>
            <a:ext cx="25603" cy="25603"/>
          </a:xfrm>
          <a:prstGeom prst="ellipse">
            <a:avLst/>
          </a:prstGeom>
          <a:solidFill>
            <a:srgbClr val="56C7E8">
              <a:alpha val="65000"/>
            </a:srgbClr>
          </a:solidFill>
          <a:ln/>
        </p:spPr>
      </p:sp>
      <p:sp>
        <p:nvSpPr>
          <p:cNvPr id="13" name="Shape 11"/>
          <p:cNvSpPr/>
          <p:nvPr/>
        </p:nvSpPr>
        <p:spPr>
          <a:xfrm>
            <a:off x="10607040" y="5669280"/>
            <a:ext cx="25603" cy="25603"/>
          </a:xfrm>
          <a:prstGeom prst="ellipse">
            <a:avLst/>
          </a:prstGeom>
          <a:solidFill>
            <a:srgbClr val="56C7E8">
              <a:alpha val="45000"/>
            </a:srgbClr>
          </a:solidFill>
          <a:ln/>
        </p:spPr>
      </p:sp>
      <p:sp>
        <p:nvSpPr>
          <p:cNvPr id="14" name="Shape 12"/>
          <p:cNvSpPr/>
          <p:nvPr/>
        </p:nvSpPr>
        <p:spPr>
          <a:xfrm>
            <a:off x="4114800" y="365760"/>
            <a:ext cx="41148" cy="41148"/>
          </a:xfrm>
          <a:prstGeom prst="ellipse">
            <a:avLst/>
          </a:prstGeom>
          <a:solidFill>
            <a:srgbClr val="F4B942">
              <a:alpha val="65000"/>
            </a:srgbClr>
          </a:solidFill>
          <a:ln/>
        </p:spPr>
      </p:sp>
      <p:sp>
        <p:nvSpPr>
          <p:cNvPr id="15" name="Shape 13"/>
          <p:cNvSpPr/>
          <p:nvPr/>
        </p:nvSpPr>
        <p:spPr>
          <a:xfrm>
            <a:off x="6217920" y="548640"/>
            <a:ext cx="25603" cy="25603"/>
          </a:xfrm>
          <a:prstGeom prst="ellipse">
            <a:avLst/>
          </a:prstGeom>
          <a:solidFill>
            <a:srgbClr val="56C7E8">
              <a:alpha val="45000"/>
            </a:srgbClr>
          </a:solidFill>
          <a:ln/>
        </p:spPr>
      </p:sp>
      <p:sp>
        <p:nvSpPr>
          <p:cNvPr id="16" name="Shape 14"/>
          <p:cNvSpPr/>
          <p:nvPr/>
        </p:nvSpPr>
        <p:spPr>
          <a:xfrm>
            <a:off x="8412480" y="457200"/>
            <a:ext cx="25603" cy="25603"/>
          </a:xfrm>
          <a:prstGeom prst="ellipse">
            <a:avLst/>
          </a:prstGeom>
          <a:solidFill>
            <a:srgbClr val="56C7E8">
              <a:alpha val="65000"/>
            </a:srgbClr>
          </a:solidFill>
          <a:ln/>
        </p:spPr>
      </p:sp>
      <p:sp>
        <p:nvSpPr>
          <p:cNvPr id="17" name="Shape 15"/>
          <p:cNvSpPr/>
          <p:nvPr/>
        </p:nvSpPr>
        <p:spPr>
          <a:xfrm>
            <a:off x="365760" y="4023360"/>
            <a:ext cx="41148" cy="41148"/>
          </a:xfrm>
          <a:prstGeom prst="ellipse">
            <a:avLst/>
          </a:prstGeom>
          <a:solidFill>
            <a:srgbClr val="56C7E8">
              <a:alpha val="45000"/>
            </a:srgbClr>
          </a:solidFill>
          <a:ln/>
        </p:spPr>
      </p:sp>
      <p:sp>
        <p:nvSpPr>
          <p:cNvPr id="18" name="Shape 16"/>
          <p:cNvSpPr/>
          <p:nvPr/>
        </p:nvSpPr>
        <p:spPr>
          <a:xfrm>
            <a:off x="548640" y="502920"/>
            <a:ext cx="640080" cy="640080"/>
          </a:xfrm>
          <a:prstGeom prst="ellipse">
            <a:avLst/>
          </a:prstGeom>
          <a:solidFill>
            <a:srgbClr val="F4B942"/>
          </a:solidFill>
          <a:ln/>
          <a:effectLst>
            <a:outerShdw blurRad="101600" dist="38100" dir="5400000" algn="bl" rotWithShape="0">
              <a:srgbClr val="000000">
                <a:alpha val="40000"/>
              </a:srgbClr>
            </a:outerShdw>
          </a:effectLst>
        </p:spPr>
      </p:sp>
      <p:pic>
        <p:nvPicPr>
          <p:cNvPr id="19" name="Image 0" descr="preencoded.png"/>
          <p:cNvPicPr>
            <a:picLocks noChangeAspect="1"/>
          </p:cNvPicPr>
          <p:nvPr/>
        </p:nvPicPr>
        <p:blipFill>
          <a:blip r:embed="rId3"/>
          <a:stretch>
            <a:fillRect/>
          </a:stretch>
        </p:blipFill>
        <p:spPr>
          <a:xfrm>
            <a:off x="708660" y="662940"/>
            <a:ext cx="320040" cy="320040"/>
          </a:xfrm>
          <a:prstGeom prst="rect">
            <a:avLst/>
          </a:prstGeom>
        </p:spPr>
      </p:pic>
      <p:sp>
        <p:nvSpPr>
          <p:cNvPr id="20" name="Text 17"/>
          <p:cNvSpPr/>
          <p:nvPr/>
        </p:nvSpPr>
        <p:spPr>
          <a:xfrm>
            <a:off x="1371600" y="457200"/>
            <a:ext cx="10241280" cy="731520"/>
          </a:xfrm>
          <a:prstGeom prst="rect">
            <a:avLst/>
          </a:prstGeom>
          <a:noFill/>
          <a:ln/>
        </p:spPr>
        <p:txBody>
          <a:bodyPr wrap="square" lIns="0" tIns="0" rIns="0" bIns="0" rtlCol="0" anchor="ctr"/>
          <a:lstStyle/>
          <a:p>
            <a:pPr marL="0" indent="0" algn="l">
              <a:buNone/>
            </a:pPr>
            <a:r>
              <a:rPr lang="en-US" sz="3200" b="1" dirty="0">
                <a:solidFill>
                  <a:srgbClr val="EAEEFB"/>
                </a:solidFill>
                <a:latin typeface="Cambria" pitchFamily="34" charset="0"/>
                <a:ea typeface="Cambria" pitchFamily="34" charset="-122"/>
                <a:cs typeface="Cambria" pitchFamily="34" charset="-120"/>
              </a:rPr>
              <a:t>Types of Objects</a:t>
            </a:r>
            <a:endParaRPr lang="en-US" sz="3200" dirty="0"/>
          </a:p>
        </p:txBody>
      </p:sp>
      <p:sp>
        <p:nvSpPr>
          <p:cNvPr id="21" name="Text 18"/>
          <p:cNvSpPr/>
          <p:nvPr/>
        </p:nvSpPr>
        <p:spPr>
          <a:xfrm>
            <a:off x="822960" y="1371600"/>
            <a:ext cx="10515600" cy="457200"/>
          </a:xfrm>
          <a:prstGeom prst="rect">
            <a:avLst/>
          </a:prstGeom>
          <a:noFill/>
          <a:ln/>
        </p:spPr>
        <p:txBody>
          <a:bodyPr wrap="square" lIns="0" tIns="0" rIns="0" bIns="0" rtlCol="0" anchor="ctr"/>
          <a:lstStyle/>
          <a:p>
            <a:pPr marL="0" indent="0">
              <a:buNone/>
            </a:pPr>
            <a:r>
              <a:rPr lang="en-US" sz="1900" i="1" dirty="0">
                <a:solidFill>
                  <a:srgbClr val="9AA5CC"/>
                </a:solidFill>
                <a:latin typeface="Calibri" pitchFamily="34" charset="0"/>
                <a:ea typeface="Calibri" pitchFamily="34" charset="-122"/>
                <a:cs typeface="Calibri" pitchFamily="34" charset="-120"/>
              </a:rPr>
              <a:t>For our purposes, we will classify astronomical targets fall into three broad groups.</a:t>
            </a:r>
            <a:endParaRPr lang="en-US" sz="1900" dirty="0"/>
          </a:p>
        </p:txBody>
      </p:sp>
      <p:sp>
        <p:nvSpPr>
          <p:cNvPr id="22" name="Shape 19"/>
          <p:cNvSpPr/>
          <p:nvPr/>
        </p:nvSpPr>
        <p:spPr>
          <a:xfrm>
            <a:off x="822960" y="2103120"/>
            <a:ext cx="3429000" cy="3703320"/>
          </a:xfrm>
          <a:prstGeom prst="roundRect">
            <a:avLst>
              <a:gd name="adj" fmla="val 3200"/>
            </a:avLst>
          </a:prstGeom>
          <a:solidFill>
            <a:srgbClr val="141A3C"/>
          </a:solidFill>
          <a:ln w="12700">
            <a:solidFill>
              <a:srgbClr val="1C2450"/>
            </a:solidFill>
            <a:prstDash val="solid"/>
          </a:ln>
          <a:effectLst>
            <a:outerShdw blurRad="127000" dist="50800" dir="5400000" algn="bl" rotWithShape="0">
              <a:srgbClr val="000000">
                <a:alpha val="30000"/>
              </a:srgbClr>
            </a:outerShdw>
          </a:effectLst>
        </p:spPr>
      </p:sp>
      <p:sp>
        <p:nvSpPr>
          <p:cNvPr id="23" name="Shape 20"/>
          <p:cNvSpPr/>
          <p:nvPr/>
        </p:nvSpPr>
        <p:spPr>
          <a:xfrm>
            <a:off x="2057400" y="2423160"/>
            <a:ext cx="914400" cy="914400"/>
          </a:xfrm>
          <a:prstGeom prst="ellipse">
            <a:avLst/>
          </a:prstGeom>
          <a:solidFill>
            <a:srgbClr val="F4B942"/>
          </a:solidFill>
          <a:ln/>
          <a:effectLst>
            <a:outerShdw blurRad="101600" dist="38100" dir="5400000" algn="bl" rotWithShape="0">
              <a:srgbClr val="000000">
                <a:alpha val="40000"/>
              </a:srgbClr>
            </a:outerShdw>
          </a:effectLst>
        </p:spPr>
      </p:sp>
      <p:pic>
        <p:nvPicPr>
          <p:cNvPr id="24" name="Image 1" descr="preencoded.png"/>
          <p:cNvPicPr>
            <a:picLocks noChangeAspect="1"/>
          </p:cNvPicPr>
          <p:nvPr/>
        </p:nvPicPr>
        <p:blipFill>
          <a:blip r:embed="rId4"/>
          <a:stretch>
            <a:fillRect/>
          </a:stretch>
        </p:blipFill>
        <p:spPr>
          <a:xfrm>
            <a:off x="2304288" y="2670048"/>
            <a:ext cx="420624" cy="420624"/>
          </a:xfrm>
          <a:prstGeom prst="rect">
            <a:avLst/>
          </a:prstGeom>
        </p:spPr>
      </p:pic>
      <p:sp>
        <p:nvSpPr>
          <p:cNvPr id="25" name="Text 21"/>
          <p:cNvSpPr/>
          <p:nvPr/>
        </p:nvSpPr>
        <p:spPr>
          <a:xfrm>
            <a:off x="1097280" y="3474720"/>
            <a:ext cx="2880360" cy="502920"/>
          </a:xfrm>
          <a:prstGeom prst="rect">
            <a:avLst/>
          </a:prstGeom>
          <a:noFill/>
          <a:ln/>
        </p:spPr>
        <p:txBody>
          <a:bodyPr wrap="square" lIns="0" tIns="0" rIns="0" bIns="0" rtlCol="0" anchor="ctr"/>
          <a:lstStyle/>
          <a:p>
            <a:pPr marL="0" indent="0" algn="ctr">
              <a:buNone/>
            </a:pPr>
            <a:r>
              <a:rPr lang="en-US" sz="1900" b="1" dirty="0">
                <a:solidFill>
                  <a:srgbClr val="EAEEFB"/>
                </a:solidFill>
                <a:latin typeface="Cambria" pitchFamily="34" charset="0"/>
                <a:ea typeface="Cambria" pitchFamily="34" charset="-122"/>
                <a:cs typeface="Cambria" pitchFamily="34" charset="-120"/>
              </a:rPr>
              <a:t>Solar System Objects</a:t>
            </a:r>
            <a:endParaRPr lang="en-US" sz="1900" dirty="0"/>
          </a:p>
        </p:txBody>
      </p:sp>
      <p:sp>
        <p:nvSpPr>
          <p:cNvPr id="26" name="Text 22"/>
          <p:cNvSpPr/>
          <p:nvPr/>
        </p:nvSpPr>
        <p:spPr>
          <a:xfrm>
            <a:off x="1097280" y="4023360"/>
            <a:ext cx="2880360" cy="1051560"/>
          </a:xfrm>
          <a:prstGeom prst="rect">
            <a:avLst/>
          </a:prstGeom>
          <a:noFill/>
          <a:ln/>
        </p:spPr>
        <p:txBody>
          <a:bodyPr wrap="square" lIns="0" tIns="0" rIns="0" bIns="0" rtlCol="0" anchor="ctr"/>
          <a:lstStyle/>
          <a:p>
            <a:pPr marL="0" indent="0" algn="ctr">
              <a:lnSpc>
                <a:spcPct val="110000"/>
              </a:lnSpc>
              <a:buNone/>
            </a:pPr>
            <a:r>
              <a:rPr lang="en-US" sz="1400" dirty="0">
                <a:solidFill>
                  <a:srgbClr val="9AA5CC"/>
                </a:solidFill>
                <a:latin typeface="Calibri" pitchFamily="34" charset="0"/>
                <a:ea typeface="Calibri" pitchFamily="34" charset="-122"/>
                <a:cs typeface="Calibri" pitchFamily="34" charset="-120"/>
              </a:rPr>
              <a:t>Extremely bright, with an extended surface area.</a:t>
            </a:r>
            <a:endParaRPr lang="en-US" sz="1400" dirty="0"/>
          </a:p>
        </p:txBody>
      </p:sp>
      <p:sp>
        <p:nvSpPr>
          <p:cNvPr id="27" name="Shape 23"/>
          <p:cNvSpPr/>
          <p:nvPr/>
        </p:nvSpPr>
        <p:spPr>
          <a:xfrm>
            <a:off x="1325880" y="5074920"/>
            <a:ext cx="2423160" cy="0"/>
          </a:xfrm>
          <a:prstGeom prst="line">
            <a:avLst/>
          </a:prstGeom>
          <a:noFill/>
          <a:ln w="12700">
            <a:solidFill>
              <a:srgbClr val="1C2450"/>
            </a:solidFill>
            <a:prstDash val="solid"/>
          </a:ln>
        </p:spPr>
      </p:sp>
      <p:sp>
        <p:nvSpPr>
          <p:cNvPr id="28" name="Text 24"/>
          <p:cNvSpPr/>
          <p:nvPr/>
        </p:nvSpPr>
        <p:spPr>
          <a:xfrm>
            <a:off x="1097280" y="5138928"/>
            <a:ext cx="2880360" cy="594360"/>
          </a:xfrm>
          <a:prstGeom prst="rect">
            <a:avLst/>
          </a:prstGeom>
          <a:noFill/>
          <a:ln/>
        </p:spPr>
        <p:txBody>
          <a:bodyPr wrap="square" lIns="0" tIns="0" rIns="0" bIns="0" rtlCol="0" anchor="t"/>
          <a:lstStyle/>
          <a:p>
            <a:pPr marL="0" indent="0" algn="ctr">
              <a:buNone/>
            </a:pPr>
            <a:r>
              <a:rPr lang="en-US" sz="1250" b="1" dirty="0">
                <a:solidFill>
                  <a:srgbClr val="F4B942"/>
                </a:solidFill>
                <a:latin typeface="Calibri" pitchFamily="34" charset="0"/>
                <a:ea typeface="Calibri" pitchFamily="34" charset="-122"/>
                <a:cs typeface="Calibri" pitchFamily="34" charset="-120"/>
              </a:rPr>
              <a:t>Examples  </a:t>
            </a:r>
            <a:r>
              <a:rPr lang="en-US" sz="1250" dirty="0">
                <a:solidFill>
                  <a:srgbClr val="EAEEFB"/>
                </a:solidFill>
                <a:latin typeface="Calibri" pitchFamily="34" charset="0"/>
                <a:ea typeface="Calibri" pitchFamily="34" charset="-122"/>
                <a:cs typeface="Calibri" pitchFamily="34" charset="-120"/>
              </a:rPr>
              <a:t>Sun, Moon, Planets</a:t>
            </a:r>
            <a:endParaRPr lang="en-US" sz="1250" dirty="0"/>
          </a:p>
        </p:txBody>
      </p:sp>
      <p:sp>
        <p:nvSpPr>
          <p:cNvPr id="29" name="Shape 25"/>
          <p:cNvSpPr/>
          <p:nvPr/>
        </p:nvSpPr>
        <p:spPr>
          <a:xfrm>
            <a:off x="4526280" y="2103120"/>
            <a:ext cx="3429000" cy="3703320"/>
          </a:xfrm>
          <a:prstGeom prst="roundRect">
            <a:avLst>
              <a:gd name="adj" fmla="val 3200"/>
            </a:avLst>
          </a:prstGeom>
          <a:solidFill>
            <a:srgbClr val="141A3C"/>
          </a:solidFill>
          <a:ln w="12700">
            <a:solidFill>
              <a:srgbClr val="1C2450"/>
            </a:solidFill>
            <a:prstDash val="solid"/>
          </a:ln>
          <a:effectLst>
            <a:outerShdw blurRad="127000" dist="50800" dir="5400000" algn="bl" rotWithShape="0">
              <a:srgbClr val="000000">
                <a:alpha val="30000"/>
              </a:srgbClr>
            </a:outerShdw>
          </a:effectLst>
        </p:spPr>
      </p:sp>
      <p:sp>
        <p:nvSpPr>
          <p:cNvPr id="30" name="Shape 26"/>
          <p:cNvSpPr/>
          <p:nvPr/>
        </p:nvSpPr>
        <p:spPr>
          <a:xfrm>
            <a:off x="5760720" y="2423160"/>
            <a:ext cx="914400" cy="914400"/>
          </a:xfrm>
          <a:prstGeom prst="ellipse">
            <a:avLst/>
          </a:prstGeom>
          <a:solidFill>
            <a:srgbClr val="56C7E8"/>
          </a:solidFill>
          <a:ln/>
          <a:effectLst>
            <a:outerShdw blurRad="101600" dist="38100" dir="5400000" algn="bl" rotWithShape="0">
              <a:srgbClr val="000000">
                <a:alpha val="40000"/>
              </a:srgbClr>
            </a:outerShdw>
          </a:effectLst>
        </p:spPr>
      </p:sp>
      <p:pic>
        <p:nvPicPr>
          <p:cNvPr id="31" name="Image 2" descr="preencoded.png"/>
          <p:cNvPicPr>
            <a:picLocks noChangeAspect="1"/>
          </p:cNvPicPr>
          <p:nvPr/>
        </p:nvPicPr>
        <p:blipFill>
          <a:blip r:embed="rId3"/>
          <a:stretch>
            <a:fillRect/>
          </a:stretch>
        </p:blipFill>
        <p:spPr>
          <a:xfrm>
            <a:off x="6007608" y="2670048"/>
            <a:ext cx="420624" cy="420624"/>
          </a:xfrm>
          <a:prstGeom prst="rect">
            <a:avLst/>
          </a:prstGeom>
        </p:spPr>
      </p:pic>
      <p:sp>
        <p:nvSpPr>
          <p:cNvPr id="32" name="Text 27"/>
          <p:cNvSpPr/>
          <p:nvPr/>
        </p:nvSpPr>
        <p:spPr>
          <a:xfrm>
            <a:off x="4800600" y="3474720"/>
            <a:ext cx="2880360" cy="502920"/>
          </a:xfrm>
          <a:prstGeom prst="rect">
            <a:avLst/>
          </a:prstGeom>
          <a:noFill/>
          <a:ln/>
        </p:spPr>
        <p:txBody>
          <a:bodyPr wrap="square" lIns="0" tIns="0" rIns="0" bIns="0" rtlCol="0" anchor="ctr"/>
          <a:lstStyle/>
          <a:p>
            <a:pPr marL="0" indent="0" algn="ctr">
              <a:buNone/>
            </a:pPr>
            <a:r>
              <a:rPr lang="en-US" sz="1900" b="1" dirty="0">
                <a:solidFill>
                  <a:srgbClr val="EAEEFB"/>
                </a:solidFill>
                <a:latin typeface="Cambria" pitchFamily="34" charset="0"/>
                <a:ea typeface="Cambria" pitchFamily="34" charset="-122"/>
                <a:cs typeface="Cambria" pitchFamily="34" charset="-120"/>
              </a:rPr>
              <a:t>Point Source Objects</a:t>
            </a:r>
            <a:endParaRPr lang="en-US" sz="1900" dirty="0"/>
          </a:p>
        </p:txBody>
      </p:sp>
      <p:sp>
        <p:nvSpPr>
          <p:cNvPr id="33" name="Text 28"/>
          <p:cNvSpPr/>
          <p:nvPr/>
        </p:nvSpPr>
        <p:spPr>
          <a:xfrm>
            <a:off x="4800600" y="4023360"/>
            <a:ext cx="2880360" cy="1051560"/>
          </a:xfrm>
          <a:prstGeom prst="rect">
            <a:avLst/>
          </a:prstGeom>
          <a:noFill/>
          <a:ln/>
        </p:spPr>
        <p:txBody>
          <a:bodyPr wrap="square" lIns="0" tIns="0" rIns="0" bIns="0" rtlCol="0" anchor="ctr"/>
          <a:lstStyle/>
          <a:p>
            <a:pPr marL="0" indent="0" algn="ctr">
              <a:lnSpc>
                <a:spcPct val="110000"/>
              </a:lnSpc>
              <a:buNone/>
            </a:pPr>
            <a:r>
              <a:rPr lang="en-US" sz="1400" dirty="0">
                <a:solidFill>
                  <a:srgbClr val="9AA5CC"/>
                </a:solidFill>
                <a:latin typeface="Calibri" pitchFamily="34" charset="0"/>
                <a:ea typeface="Calibri" pitchFamily="34" charset="-122"/>
                <a:cs typeface="Calibri" pitchFamily="34" charset="-120"/>
              </a:rPr>
              <a:t>Very small surface area — treated as point sources. Sizes measured in arcseconds (").</a:t>
            </a:r>
            <a:endParaRPr lang="en-US" sz="1400" dirty="0"/>
          </a:p>
        </p:txBody>
      </p:sp>
      <p:sp>
        <p:nvSpPr>
          <p:cNvPr id="34" name="Shape 29"/>
          <p:cNvSpPr/>
          <p:nvPr/>
        </p:nvSpPr>
        <p:spPr>
          <a:xfrm>
            <a:off x="5029200" y="5074920"/>
            <a:ext cx="2423160" cy="0"/>
          </a:xfrm>
          <a:prstGeom prst="line">
            <a:avLst/>
          </a:prstGeom>
          <a:noFill/>
          <a:ln w="12700">
            <a:solidFill>
              <a:srgbClr val="1C2450"/>
            </a:solidFill>
            <a:prstDash val="solid"/>
          </a:ln>
        </p:spPr>
      </p:sp>
      <p:sp>
        <p:nvSpPr>
          <p:cNvPr id="35" name="Text 30"/>
          <p:cNvSpPr/>
          <p:nvPr/>
        </p:nvSpPr>
        <p:spPr>
          <a:xfrm>
            <a:off x="4800600" y="5138928"/>
            <a:ext cx="2880360" cy="594360"/>
          </a:xfrm>
          <a:prstGeom prst="rect">
            <a:avLst/>
          </a:prstGeom>
          <a:noFill/>
          <a:ln/>
        </p:spPr>
        <p:txBody>
          <a:bodyPr wrap="square" lIns="0" tIns="0" rIns="0" bIns="0" rtlCol="0" anchor="t"/>
          <a:lstStyle/>
          <a:p>
            <a:pPr marL="0" indent="0" algn="ctr">
              <a:buNone/>
            </a:pPr>
            <a:r>
              <a:rPr lang="en-US" sz="1250" b="1" dirty="0">
                <a:solidFill>
                  <a:srgbClr val="56C7E8"/>
                </a:solidFill>
                <a:latin typeface="Calibri" pitchFamily="34" charset="0"/>
                <a:ea typeface="Calibri" pitchFamily="34" charset="-122"/>
                <a:cs typeface="Calibri" pitchFamily="34" charset="-120"/>
              </a:rPr>
              <a:t>Examples  </a:t>
            </a:r>
            <a:r>
              <a:rPr lang="en-US" sz="1250" dirty="0">
                <a:solidFill>
                  <a:srgbClr val="EAEEFB"/>
                </a:solidFill>
                <a:latin typeface="Calibri" pitchFamily="34" charset="0"/>
                <a:ea typeface="Calibri" pitchFamily="34" charset="-122"/>
                <a:cs typeface="Calibri" pitchFamily="34" charset="-120"/>
              </a:rPr>
              <a:t>Carbon stars, double stars, small planetary nebulae</a:t>
            </a:r>
            <a:endParaRPr lang="en-US" sz="1250" dirty="0"/>
          </a:p>
        </p:txBody>
      </p:sp>
      <p:sp>
        <p:nvSpPr>
          <p:cNvPr id="36" name="Shape 31"/>
          <p:cNvSpPr/>
          <p:nvPr/>
        </p:nvSpPr>
        <p:spPr>
          <a:xfrm>
            <a:off x="8229600" y="2103120"/>
            <a:ext cx="3429000" cy="3703320"/>
          </a:xfrm>
          <a:prstGeom prst="roundRect">
            <a:avLst>
              <a:gd name="adj" fmla="val 3200"/>
            </a:avLst>
          </a:prstGeom>
          <a:solidFill>
            <a:srgbClr val="141A3C"/>
          </a:solidFill>
          <a:ln w="12700">
            <a:solidFill>
              <a:srgbClr val="1C2450"/>
            </a:solidFill>
            <a:prstDash val="solid"/>
          </a:ln>
          <a:effectLst>
            <a:outerShdw blurRad="127000" dist="50800" dir="5400000" algn="bl" rotWithShape="0">
              <a:srgbClr val="000000">
                <a:alpha val="30000"/>
              </a:srgbClr>
            </a:outerShdw>
          </a:effectLst>
        </p:spPr>
      </p:sp>
      <p:sp>
        <p:nvSpPr>
          <p:cNvPr id="37" name="Shape 32"/>
          <p:cNvSpPr/>
          <p:nvPr/>
        </p:nvSpPr>
        <p:spPr>
          <a:xfrm>
            <a:off x="9464040" y="2423160"/>
            <a:ext cx="914400" cy="914400"/>
          </a:xfrm>
          <a:prstGeom prst="ellipse">
            <a:avLst/>
          </a:prstGeom>
          <a:solidFill>
            <a:srgbClr val="B39DFF"/>
          </a:solidFill>
          <a:ln/>
          <a:effectLst>
            <a:outerShdw blurRad="101600" dist="38100" dir="5400000" algn="bl" rotWithShape="0">
              <a:srgbClr val="000000">
                <a:alpha val="40000"/>
              </a:srgbClr>
            </a:outerShdw>
          </a:effectLst>
        </p:spPr>
      </p:sp>
      <p:pic>
        <p:nvPicPr>
          <p:cNvPr id="38" name="Image 3" descr="preencoded.png"/>
          <p:cNvPicPr>
            <a:picLocks noChangeAspect="1"/>
          </p:cNvPicPr>
          <p:nvPr/>
        </p:nvPicPr>
        <p:blipFill>
          <a:blip r:embed="rId5"/>
          <a:stretch>
            <a:fillRect/>
          </a:stretch>
        </p:blipFill>
        <p:spPr>
          <a:xfrm>
            <a:off x="9710928" y="2670048"/>
            <a:ext cx="420624" cy="420624"/>
          </a:xfrm>
          <a:prstGeom prst="rect">
            <a:avLst/>
          </a:prstGeom>
        </p:spPr>
      </p:pic>
      <p:sp>
        <p:nvSpPr>
          <p:cNvPr id="39" name="Text 33"/>
          <p:cNvSpPr/>
          <p:nvPr/>
        </p:nvSpPr>
        <p:spPr>
          <a:xfrm>
            <a:off x="8503920" y="3474720"/>
            <a:ext cx="2880360" cy="502920"/>
          </a:xfrm>
          <a:prstGeom prst="rect">
            <a:avLst/>
          </a:prstGeom>
          <a:noFill/>
          <a:ln/>
        </p:spPr>
        <p:txBody>
          <a:bodyPr wrap="square" lIns="0" tIns="0" rIns="0" bIns="0" rtlCol="0" anchor="ctr"/>
          <a:lstStyle/>
          <a:p>
            <a:pPr marL="0" indent="0" algn="ctr">
              <a:buNone/>
            </a:pPr>
            <a:r>
              <a:rPr lang="en-US" sz="1900" b="1" dirty="0">
                <a:solidFill>
                  <a:srgbClr val="EAEEFB"/>
                </a:solidFill>
                <a:latin typeface="Cambria" pitchFamily="34" charset="0"/>
                <a:ea typeface="Cambria" pitchFamily="34" charset="-122"/>
                <a:cs typeface="Cambria" pitchFamily="34" charset="-120"/>
              </a:rPr>
              <a:t>Extended Objects</a:t>
            </a:r>
            <a:endParaRPr lang="en-US" sz="1900" dirty="0"/>
          </a:p>
        </p:txBody>
      </p:sp>
      <p:sp>
        <p:nvSpPr>
          <p:cNvPr id="40" name="Text 34"/>
          <p:cNvSpPr/>
          <p:nvPr/>
        </p:nvSpPr>
        <p:spPr>
          <a:xfrm>
            <a:off x="8503920" y="4023360"/>
            <a:ext cx="2880360" cy="1051560"/>
          </a:xfrm>
          <a:prstGeom prst="rect">
            <a:avLst/>
          </a:prstGeom>
          <a:noFill/>
          <a:ln/>
        </p:spPr>
        <p:txBody>
          <a:bodyPr wrap="square" lIns="0" tIns="0" rIns="0" bIns="0" rtlCol="0" anchor="ctr"/>
          <a:lstStyle/>
          <a:p>
            <a:pPr marL="0" indent="0" algn="ctr">
              <a:lnSpc>
                <a:spcPct val="110000"/>
              </a:lnSpc>
              <a:buNone/>
            </a:pPr>
            <a:r>
              <a:rPr lang="en-US" sz="1400" dirty="0">
                <a:solidFill>
                  <a:srgbClr val="9AA5CC"/>
                </a:solidFill>
                <a:latin typeface="Calibri" pitchFamily="34" charset="0"/>
                <a:ea typeface="Calibri" pitchFamily="34" charset="-122"/>
                <a:cs typeface="Calibri" pitchFamily="34" charset="-120"/>
              </a:rPr>
              <a:t>Significant surface area emitting light. Sizes measured in arcminutes (').</a:t>
            </a:r>
            <a:endParaRPr lang="en-US" sz="1400" dirty="0"/>
          </a:p>
        </p:txBody>
      </p:sp>
      <p:sp>
        <p:nvSpPr>
          <p:cNvPr id="41" name="Shape 35"/>
          <p:cNvSpPr/>
          <p:nvPr/>
        </p:nvSpPr>
        <p:spPr>
          <a:xfrm>
            <a:off x="8732520" y="5074920"/>
            <a:ext cx="2423160" cy="0"/>
          </a:xfrm>
          <a:prstGeom prst="line">
            <a:avLst/>
          </a:prstGeom>
          <a:noFill/>
          <a:ln w="12700">
            <a:solidFill>
              <a:srgbClr val="1C2450"/>
            </a:solidFill>
            <a:prstDash val="solid"/>
          </a:ln>
        </p:spPr>
      </p:sp>
      <p:sp>
        <p:nvSpPr>
          <p:cNvPr id="42" name="Text 36"/>
          <p:cNvSpPr/>
          <p:nvPr/>
        </p:nvSpPr>
        <p:spPr>
          <a:xfrm>
            <a:off x="8503920" y="5138928"/>
            <a:ext cx="2880360" cy="594360"/>
          </a:xfrm>
          <a:prstGeom prst="rect">
            <a:avLst/>
          </a:prstGeom>
          <a:noFill/>
          <a:ln/>
        </p:spPr>
        <p:txBody>
          <a:bodyPr wrap="square" lIns="0" tIns="0" rIns="0" bIns="0" rtlCol="0" anchor="t"/>
          <a:lstStyle/>
          <a:p>
            <a:pPr marL="0" indent="0" algn="ctr">
              <a:buNone/>
            </a:pPr>
            <a:r>
              <a:rPr lang="en-US" sz="1250" b="1" dirty="0">
                <a:solidFill>
                  <a:srgbClr val="B39DFF"/>
                </a:solidFill>
                <a:latin typeface="Calibri" pitchFamily="34" charset="0"/>
                <a:ea typeface="Calibri" pitchFamily="34" charset="-122"/>
                <a:cs typeface="Calibri" pitchFamily="34" charset="-120"/>
              </a:rPr>
              <a:t>Examples  </a:t>
            </a:r>
            <a:r>
              <a:rPr lang="en-US" sz="1250" dirty="0">
                <a:solidFill>
                  <a:srgbClr val="EAEEFB"/>
                </a:solidFill>
                <a:latin typeface="Calibri" pitchFamily="34" charset="0"/>
                <a:ea typeface="Calibri" pitchFamily="34" charset="-122"/>
                <a:cs typeface="Calibri" pitchFamily="34" charset="-120"/>
              </a:rPr>
              <a:t>Galaxies, globular clusters, large nebulae</a:t>
            </a:r>
            <a:endParaRPr lang="en-US" sz="12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A0E27"/>
        </a:solidFill>
        <a:effectLst/>
      </p:bgPr>
    </p:bg>
    <p:spTree>
      <p:nvGrpSpPr>
        <p:cNvPr id="1" name=""/>
        <p:cNvGrpSpPr/>
        <p:nvPr/>
      </p:nvGrpSpPr>
      <p:grpSpPr>
        <a:xfrm>
          <a:off x="0" y="0"/>
          <a:ext cx="0" cy="0"/>
          <a:chOff x="0" y="0"/>
          <a:chExt cx="0" cy="0"/>
        </a:xfrm>
      </p:grpSpPr>
      <p:sp>
        <p:nvSpPr>
          <p:cNvPr id="2" name="Shape 0"/>
          <p:cNvSpPr/>
          <p:nvPr/>
        </p:nvSpPr>
        <p:spPr>
          <a:xfrm>
            <a:off x="640080" y="822960"/>
            <a:ext cx="41148" cy="41148"/>
          </a:xfrm>
          <a:prstGeom prst="ellipse">
            <a:avLst/>
          </a:prstGeom>
          <a:solidFill>
            <a:srgbClr val="F4B942">
              <a:alpha val="65000"/>
            </a:srgbClr>
          </a:solidFill>
          <a:ln/>
        </p:spPr>
      </p:sp>
      <p:sp>
        <p:nvSpPr>
          <p:cNvPr id="3" name="Shape 1"/>
          <p:cNvSpPr/>
          <p:nvPr/>
        </p:nvSpPr>
        <p:spPr>
          <a:xfrm>
            <a:off x="1920240" y="457200"/>
            <a:ext cx="25603" cy="25603"/>
          </a:xfrm>
          <a:prstGeom prst="ellipse">
            <a:avLst/>
          </a:prstGeom>
          <a:solidFill>
            <a:srgbClr val="56C7E8">
              <a:alpha val="45000"/>
            </a:srgbClr>
          </a:solidFill>
          <a:ln/>
        </p:spPr>
      </p:sp>
      <p:sp>
        <p:nvSpPr>
          <p:cNvPr id="4" name="Shape 2"/>
          <p:cNvSpPr/>
          <p:nvPr/>
        </p:nvSpPr>
        <p:spPr>
          <a:xfrm>
            <a:off x="3108960" y="1188720"/>
            <a:ext cx="25603" cy="25603"/>
          </a:xfrm>
          <a:prstGeom prst="ellipse">
            <a:avLst/>
          </a:prstGeom>
          <a:solidFill>
            <a:srgbClr val="56C7E8">
              <a:alpha val="65000"/>
            </a:srgbClr>
          </a:solidFill>
          <a:ln/>
        </p:spPr>
      </p:sp>
      <p:sp>
        <p:nvSpPr>
          <p:cNvPr id="5" name="Shape 3"/>
          <p:cNvSpPr/>
          <p:nvPr/>
        </p:nvSpPr>
        <p:spPr>
          <a:xfrm>
            <a:off x="10881360" y="731520"/>
            <a:ext cx="41148" cy="41148"/>
          </a:xfrm>
          <a:prstGeom prst="ellipse">
            <a:avLst/>
          </a:prstGeom>
          <a:solidFill>
            <a:srgbClr val="56C7E8">
              <a:alpha val="45000"/>
            </a:srgbClr>
          </a:solidFill>
          <a:ln/>
        </p:spPr>
      </p:sp>
      <p:sp>
        <p:nvSpPr>
          <p:cNvPr id="6" name="Shape 4"/>
          <p:cNvSpPr/>
          <p:nvPr/>
        </p:nvSpPr>
        <p:spPr>
          <a:xfrm>
            <a:off x="11521440" y="1737360"/>
            <a:ext cx="25603" cy="25603"/>
          </a:xfrm>
          <a:prstGeom prst="ellipse">
            <a:avLst/>
          </a:prstGeom>
          <a:solidFill>
            <a:srgbClr val="F4B942">
              <a:alpha val="65000"/>
            </a:srgbClr>
          </a:solidFill>
          <a:ln/>
        </p:spPr>
      </p:sp>
      <p:sp>
        <p:nvSpPr>
          <p:cNvPr id="7" name="Shape 5"/>
          <p:cNvSpPr/>
          <p:nvPr/>
        </p:nvSpPr>
        <p:spPr>
          <a:xfrm>
            <a:off x="11155680" y="3108960"/>
            <a:ext cx="25603" cy="25603"/>
          </a:xfrm>
          <a:prstGeom prst="ellipse">
            <a:avLst/>
          </a:prstGeom>
          <a:solidFill>
            <a:srgbClr val="56C7E8">
              <a:alpha val="45000"/>
            </a:srgbClr>
          </a:solidFill>
          <a:ln/>
        </p:spPr>
      </p:sp>
      <p:sp>
        <p:nvSpPr>
          <p:cNvPr id="8" name="Shape 6"/>
          <p:cNvSpPr/>
          <p:nvPr/>
        </p:nvSpPr>
        <p:spPr>
          <a:xfrm>
            <a:off x="457200" y="2834640"/>
            <a:ext cx="41148" cy="41148"/>
          </a:xfrm>
          <a:prstGeom prst="ellipse">
            <a:avLst/>
          </a:prstGeom>
          <a:solidFill>
            <a:srgbClr val="56C7E8">
              <a:alpha val="65000"/>
            </a:srgbClr>
          </a:solidFill>
          <a:ln/>
        </p:spPr>
      </p:sp>
      <p:sp>
        <p:nvSpPr>
          <p:cNvPr id="9" name="Shape 7"/>
          <p:cNvSpPr/>
          <p:nvPr/>
        </p:nvSpPr>
        <p:spPr>
          <a:xfrm>
            <a:off x="1005840" y="4754880"/>
            <a:ext cx="25603" cy="25603"/>
          </a:xfrm>
          <a:prstGeom prst="ellipse">
            <a:avLst/>
          </a:prstGeom>
          <a:solidFill>
            <a:srgbClr val="56C7E8">
              <a:alpha val="45000"/>
            </a:srgbClr>
          </a:solidFill>
          <a:ln/>
        </p:spPr>
      </p:sp>
      <p:sp>
        <p:nvSpPr>
          <p:cNvPr id="10" name="Shape 8"/>
          <p:cNvSpPr/>
          <p:nvPr/>
        </p:nvSpPr>
        <p:spPr>
          <a:xfrm>
            <a:off x="731520" y="6035040"/>
            <a:ext cx="25603" cy="25603"/>
          </a:xfrm>
          <a:prstGeom prst="ellipse">
            <a:avLst/>
          </a:prstGeom>
          <a:solidFill>
            <a:srgbClr val="F4B942">
              <a:alpha val="65000"/>
            </a:srgbClr>
          </a:solidFill>
          <a:ln/>
        </p:spPr>
      </p:sp>
      <p:sp>
        <p:nvSpPr>
          <p:cNvPr id="11" name="Shape 9"/>
          <p:cNvSpPr/>
          <p:nvPr/>
        </p:nvSpPr>
        <p:spPr>
          <a:xfrm>
            <a:off x="11704320" y="5029200"/>
            <a:ext cx="41148" cy="41148"/>
          </a:xfrm>
          <a:prstGeom prst="ellipse">
            <a:avLst/>
          </a:prstGeom>
          <a:solidFill>
            <a:srgbClr val="56C7E8">
              <a:alpha val="45000"/>
            </a:srgbClr>
          </a:solidFill>
          <a:ln/>
        </p:spPr>
      </p:sp>
      <p:sp>
        <p:nvSpPr>
          <p:cNvPr id="12" name="Shape 10"/>
          <p:cNvSpPr/>
          <p:nvPr/>
        </p:nvSpPr>
        <p:spPr>
          <a:xfrm>
            <a:off x="11338560" y="6126480"/>
            <a:ext cx="25603" cy="25603"/>
          </a:xfrm>
          <a:prstGeom prst="ellipse">
            <a:avLst/>
          </a:prstGeom>
          <a:solidFill>
            <a:srgbClr val="56C7E8">
              <a:alpha val="65000"/>
            </a:srgbClr>
          </a:solidFill>
          <a:ln/>
        </p:spPr>
      </p:sp>
      <p:sp>
        <p:nvSpPr>
          <p:cNvPr id="13" name="Shape 11"/>
          <p:cNvSpPr/>
          <p:nvPr/>
        </p:nvSpPr>
        <p:spPr>
          <a:xfrm>
            <a:off x="10607040" y="5669280"/>
            <a:ext cx="25603" cy="25603"/>
          </a:xfrm>
          <a:prstGeom prst="ellipse">
            <a:avLst/>
          </a:prstGeom>
          <a:solidFill>
            <a:srgbClr val="56C7E8">
              <a:alpha val="45000"/>
            </a:srgbClr>
          </a:solidFill>
          <a:ln/>
        </p:spPr>
      </p:sp>
      <p:sp>
        <p:nvSpPr>
          <p:cNvPr id="14" name="Shape 12"/>
          <p:cNvSpPr/>
          <p:nvPr/>
        </p:nvSpPr>
        <p:spPr>
          <a:xfrm>
            <a:off x="4114800" y="365760"/>
            <a:ext cx="41148" cy="41148"/>
          </a:xfrm>
          <a:prstGeom prst="ellipse">
            <a:avLst/>
          </a:prstGeom>
          <a:solidFill>
            <a:srgbClr val="F4B942">
              <a:alpha val="65000"/>
            </a:srgbClr>
          </a:solidFill>
          <a:ln/>
        </p:spPr>
      </p:sp>
      <p:sp>
        <p:nvSpPr>
          <p:cNvPr id="15" name="Shape 13"/>
          <p:cNvSpPr/>
          <p:nvPr/>
        </p:nvSpPr>
        <p:spPr>
          <a:xfrm>
            <a:off x="6217920" y="548640"/>
            <a:ext cx="25603" cy="25603"/>
          </a:xfrm>
          <a:prstGeom prst="ellipse">
            <a:avLst/>
          </a:prstGeom>
          <a:solidFill>
            <a:srgbClr val="56C7E8">
              <a:alpha val="45000"/>
            </a:srgbClr>
          </a:solidFill>
          <a:ln/>
        </p:spPr>
      </p:sp>
      <p:sp>
        <p:nvSpPr>
          <p:cNvPr id="16" name="Shape 14"/>
          <p:cNvSpPr/>
          <p:nvPr/>
        </p:nvSpPr>
        <p:spPr>
          <a:xfrm>
            <a:off x="8412480" y="457200"/>
            <a:ext cx="25603" cy="25603"/>
          </a:xfrm>
          <a:prstGeom prst="ellipse">
            <a:avLst/>
          </a:prstGeom>
          <a:solidFill>
            <a:srgbClr val="56C7E8">
              <a:alpha val="65000"/>
            </a:srgbClr>
          </a:solidFill>
          <a:ln/>
        </p:spPr>
      </p:sp>
      <p:sp>
        <p:nvSpPr>
          <p:cNvPr id="17" name="Shape 15"/>
          <p:cNvSpPr/>
          <p:nvPr/>
        </p:nvSpPr>
        <p:spPr>
          <a:xfrm>
            <a:off x="365760" y="4023360"/>
            <a:ext cx="41148" cy="41148"/>
          </a:xfrm>
          <a:prstGeom prst="ellipse">
            <a:avLst/>
          </a:prstGeom>
          <a:solidFill>
            <a:srgbClr val="56C7E8">
              <a:alpha val="45000"/>
            </a:srgbClr>
          </a:solidFill>
          <a:ln/>
        </p:spPr>
      </p:sp>
      <p:sp>
        <p:nvSpPr>
          <p:cNvPr id="18" name="Shape 16"/>
          <p:cNvSpPr/>
          <p:nvPr/>
        </p:nvSpPr>
        <p:spPr>
          <a:xfrm>
            <a:off x="548640" y="502920"/>
            <a:ext cx="640080" cy="640080"/>
          </a:xfrm>
          <a:prstGeom prst="ellipse">
            <a:avLst/>
          </a:prstGeom>
          <a:solidFill>
            <a:srgbClr val="F4B942"/>
          </a:solidFill>
          <a:ln/>
          <a:effectLst>
            <a:outerShdw blurRad="101600" dist="38100" dir="5400000" algn="bl" rotWithShape="0">
              <a:srgbClr val="000000">
                <a:alpha val="40000"/>
              </a:srgbClr>
            </a:outerShdw>
          </a:effectLst>
        </p:spPr>
      </p:sp>
      <p:pic>
        <p:nvPicPr>
          <p:cNvPr id="19" name="Image 0" descr="preencoded.png"/>
          <p:cNvPicPr>
            <a:picLocks noChangeAspect="1"/>
          </p:cNvPicPr>
          <p:nvPr/>
        </p:nvPicPr>
        <p:blipFill>
          <a:blip r:embed="rId3"/>
          <a:stretch>
            <a:fillRect/>
          </a:stretch>
        </p:blipFill>
        <p:spPr>
          <a:xfrm>
            <a:off x="708660" y="662940"/>
            <a:ext cx="320040" cy="320040"/>
          </a:xfrm>
          <a:prstGeom prst="rect">
            <a:avLst/>
          </a:prstGeom>
        </p:spPr>
      </p:pic>
      <p:sp>
        <p:nvSpPr>
          <p:cNvPr id="20" name="Text 17"/>
          <p:cNvSpPr/>
          <p:nvPr/>
        </p:nvSpPr>
        <p:spPr>
          <a:xfrm>
            <a:off x="1371600" y="457200"/>
            <a:ext cx="10241280" cy="731520"/>
          </a:xfrm>
          <a:prstGeom prst="rect">
            <a:avLst/>
          </a:prstGeom>
          <a:noFill/>
          <a:ln/>
        </p:spPr>
        <p:txBody>
          <a:bodyPr wrap="square" lIns="0" tIns="0" rIns="0" bIns="0" rtlCol="0" anchor="ctr"/>
          <a:lstStyle/>
          <a:p>
            <a:pPr marL="0" indent="0" algn="l">
              <a:buNone/>
            </a:pPr>
            <a:r>
              <a:rPr lang="en-US" sz="3200" b="1" dirty="0">
                <a:solidFill>
                  <a:srgbClr val="EAEEFB"/>
                </a:solidFill>
                <a:latin typeface="Cambria" pitchFamily="34" charset="0"/>
                <a:ea typeface="Cambria" pitchFamily="34" charset="-122"/>
                <a:cs typeface="Cambria" pitchFamily="34" charset="-120"/>
              </a:rPr>
              <a:t>Object Classifications</a:t>
            </a:r>
            <a:endParaRPr lang="en-US" sz="3200" dirty="0"/>
          </a:p>
        </p:txBody>
      </p:sp>
      <p:graphicFrame>
        <p:nvGraphicFramePr>
          <p:cNvPr id="22" name="Table 0"/>
          <p:cNvGraphicFramePr>
            <a:graphicFrameLocks noGrp="1"/>
          </p:cNvGraphicFramePr>
          <p:nvPr>
            <p:extLst>
              <p:ext uri="{D42A27DB-BD31-4B8C-83A1-F6EECF244321}">
                <p14:modId xmlns:p14="http://schemas.microsoft.com/office/powerpoint/2010/main" val="1012400424"/>
              </p:ext>
            </p:extLst>
          </p:nvPr>
        </p:nvGraphicFramePr>
        <p:xfrm>
          <a:off x="822960" y="1565563"/>
          <a:ext cx="10515600" cy="3794760"/>
        </p:xfrm>
        <a:graphic>
          <a:graphicData uri="http://schemas.openxmlformats.org/drawingml/2006/table">
            <a:tbl>
              <a:tblPr/>
              <a:tblGrid>
                <a:gridCol w="3566160">
                  <a:extLst>
                    <a:ext uri="{9D8B030D-6E8A-4147-A177-3AD203B41FA5}">
                      <a16:colId xmlns:a16="http://schemas.microsoft.com/office/drawing/2014/main" val="20000"/>
                    </a:ext>
                  </a:extLst>
                </a:gridCol>
                <a:gridCol w="3749040">
                  <a:extLst>
                    <a:ext uri="{9D8B030D-6E8A-4147-A177-3AD203B41FA5}">
                      <a16:colId xmlns:a16="http://schemas.microsoft.com/office/drawing/2014/main" val="20001"/>
                    </a:ext>
                  </a:extLst>
                </a:gridCol>
                <a:gridCol w="3200400">
                  <a:extLst>
                    <a:ext uri="{9D8B030D-6E8A-4147-A177-3AD203B41FA5}">
                      <a16:colId xmlns:a16="http://schemas.microsoft.com/office/drawing/2014/main" val="20002"/>
                    </a:ext>
                  </a:extLst>
                </a:gridCol>
              </a:tblGrid>
              <a:tr h="411480">
                <a:tc>
                  <a:txBody>
                    <a:bodyPr/>
                    <a:lstStyle/>
                    <a:p>
                      <a:pPr marL="0" indent="0" algn="l">
                        <a:buNone/>
                      </a:pPr>
                      <a:r>
                        <a:rPr lang="en-US" sz="1500" b="1" dirty="0">
                          <a:solidFill>
                            <a:srgbClr val="F4B942"/>
                          </a:solidFill>
                          <a:latin typeface="Calibri" pitchFamily="34" charset="0"/>
                          <a:ea typeface="Calibri" pitchFamily="34" charset="-122"/>
                          <a:cs typeface="Calibri" pitchFamily="34" charset="-120"/>
                        </a:rPr>
                        <a:t>Object Type</a:t>
                      </a:r>
                      <a:endParaRPr lang="en-US" sz="1500" dirty="0">
                        <a:latin typeface="Calibri" charset="0"/>
                        <a:ea typeface="Calibri" charset="0"/>
                        <a:cs typeface="Calibri" charset="0"/>
                      </a:endParaRPr>
                    </a:p>
                  </a:txBody>
                  <a:tcPr anchor="ctr">
                    <a:lnL w="25400" cap="flat" cmpd="sng" algn="ctr">
                      <a:solidFill>
                        <a:srgbClr val="0A0E27"/>
                      </a:solidFill>
                      <a:prstDash val="solid"/>
                      <a:round/>
                      <a:headEnd type="none" w="med" len="med"/>
                      <a:tailEnd type="none" w="med" len="med"/>
                    </a:lnL>
                    <a:lnR w="25400" cap="flat" cmpd="sng" algn="ctr">
                      <a:solidFill>
                        <a:srgbClr val="0A0E27"/>
                      </a:solidFill>
                      <a:prstDash val="solid"/>
                      <a:round/>
                      <a:headEnd type="none" w="med" len="med"/>
                      <a:tailEnd type="none" w="med" len="med"/>
                    </a:lnR>
                    <a:lnT w="25400" cap="flat" cmpd="sng" algn="ctr">
                      <a:solidFill>
                        <a:srgbClr val="0A0E27"/>
                      </a:solidFill>
                      <a:prstDash val="solid"/>
                      <a:round/>
                      <a:headEnd type="none" w="med" len="med"/>
                      <a:tailEnd type="none" w="med" len="med"/>
                    </a:lnT>
                    <a:lnB w="25400" cap="flat" cmpd="sng" algn="ctr">
                      <a:solidFill>
                        <a:srgbClr val="0A0E27"/>
                      </a:solidFill>
                      <a:prstDash val="solid"/>
                      <a:round/>
                      <a:headEnd type="none" w="med" len="med"/>
                      <a:tailEnd type="none" w="med" len="med"/>
                    </a:lnB>
                    <a:solidFill>
                      <a:srgbClr val="1C2450"/>
                    </a:solidFill>
                  </a:tcPr>
                </a:tc>
                <a:tc>
                  <a:txBody>
                    <a:bodyPr/>
                    <a:lstStyle/>
                    <a:p>
                      <a:pPr marL="0" indent="0" algn="l">
                        <a:buNone/>
                      </a:pPr>
                      <a:r>
                        <a:rPr lang="en-US" sz="1500" b="1" dirty="0">
                          <a:solidFill>
                            <a:srgbClr val="F4B942"/>
                          </a:solidFill>
                          <a:latin typeface="Calibri" pitchFamily="34" charset="0"/>
                          <a:ea typeface="Calibri" pitchFamily="34" charset="-122"/>
                          <a:cs typeface="Calibri" pitchFamily="34" charset="-120"/>
                        </a:rPr>
                        <a:t>Examples</a:t>
                      </a:r>
                      <a:endParaRPr lang="en-US" sz="1500" dirty="0">
                        <a:latin typeface="Calibri" charset="0"/>
                        <a:ea typeface="Calibri" charset="0"/>
                        <a:cs typeface="Calibri" charset="0"/>
                      </a:endParaRPr>
                    </a:p>
                  </a:txBody>
                  <a:tcPr anchor="ctr">
                    <a:lnL w="25400" cap="flat" cmpd="sng" algn="ctr">
                      <a:solidFill>
                        <a:srgbClr val="0A0E27"/>
                      </a:solidFill>
                      <a:prstDash val="solid"/>
                      <a:round/>
                      <a:headEnd type="none" w="med" len="med"/>
                      <a:tailEnd type="none" w="med" len="med"/>
                    </a:lnL>
                    <a:lnR w="25400" cap="flat" cmpd="sng" algn="ctr">
                      <a:solidFill>
                        <a:srgbClr val="0A0E27"/>
                      </a:solidFill>
                      <a:prstDash val="solid"/>
                      <a:round/>
                      <a:headEnd type="none" w="med" len="med"/>
                      <a:tailEnd type="none" w="med" len="med"/>
                    </a:lnR>
                    <a:lnT w="25400" cap="flat" cmpd="sng" algn="ctr">
                      <a:solidFill>
                        <a:srgbClr val="0A0E27"/>
                      </a:solidFill>
                      <a:prstDash val="solid"/>
                      <a:round/>
                      <a:headEnd type="none" w="med" len="med"/>
                      <a:tailEnd type="none" w="med" len="med"/>
                    </a:lnT>
                    <a:lnB w="25400" cap="flat" cmpd="sng" algn="ctr">
                      <a:solidFill>
                        <a:srgbClr val="0A0E27"/>
                      </a:solidFill>
                      <a:prstDash val="solid"/>
                      <a:round/>
                      <a:headEnd type="none" w="med" len="med"/>
                      <a:tailEnd type="none" w="med" len="med"/>
                    </a:lnB>
                    <a:solidFill>
                      <a:srgbClr val="1C2450"/>
                    </a:solidFill>
                  </a:tcPr>
                </a:tc>
                <a:tc>
                  <a:txBody>
                    <a:bodyPr/>
                    <a:lstStyle/>
                    <a:p>
                      <a:pPr marL="0" indent="0" algn="l">
                        <a:buNone/>
                      </a:pPr>
                      <a:r>
                        <a:rPr lang="en-US" sz="1500" b="1" dirty="0">
                          <a:solidFill>
                            <a:srgbClr val="F4B942"/>
                          </a:solidFill>
                          <a:latin typeface="Calibri" pitchFamily="34" charset="0"/>
                          <a:ea typeface="Calibri" pitchFamily="34" charset="-122"/>
                          <a:cs typeface="Calibri" pitchFamily="34" charset="-120"/>
                        </a:rPr>
                        <a:t>Comments</a:t>
                      </a:r>
                      <a:endParaRPr lang="en-US" sz="1500" dirty="0">
                        <a:latin typeface="Calibri" charset="0"/>
                        <a:ea typeface="Calibri" charset="0"/>
                        <a:cs typeface="Calibri" charset="0"/>
                      </a:endParaRPr>
                    </a:p>
                  </a:txBody>
                  <a:tcPr anchor="ctr">
                    <a:lnL w="25400" cap="flat" cmpd="sng" algn="ctr">
                      <a:solidFill>
                        <a:srgbClr val="0A0E27"/>
                      </a:solidFill>
                      <a:prstDash val="solid"/>
                      <a:round/>
                      <a:headEnd type="none" w="med" len="med"/>
                      <a:tailEnd type="none" w="med" len="med"/>
                    </a:lnL>
                    <a:lnR w="25400" cap="flat" cmpd="sng" algn="ctr">
                      <a:solidFill>
                        <a:srgbClr val="0A0E27"/>
                      </a:solidFill>
                      <a:prstDash val="solid"/>
                      <a:round/>
                      <a:headEnd type="none" w="med" len="med"/>
                      <a:tailEnd type="none" w="med" len="med"/>
                    </a:lnR>
                    <a:lnT w="25400" cap="flat" cmpd="sng" algn="ctr">
                      <a:solidFill>
                        <a:srgbClr val="0A0E27"/>
                      </a:solidFill>
                      <a:prstDash val="solid"/>
                      <a:round/>
                      <a:headEnd type="none" w="med" len="med"/>
                      <a:tailEnd type="none" w="med" len="med"/>
                    </a:lnT>
                    <a:lnB w="25400" cap="flat" cmpd="sng" algn="ctr">
                      <a:solidFill>
                        <a:srgbClr val="0A0E27"/>
                      </a:solidFill>
                      <a:prstDash val="solid"/>
                      <a:round/>
                      <a:headEnd type="none" w="med" len="med"/>
                      <a:tailEnd type="none" w="med" len="med"/>
                    </a:lnB>
                    <a:solidFill>
                      <a:srgbClr val="1C2450"/>
                    </a:solidFill>
                  </a:tcPr>
                </a:tc>
                <a:extLst>
                  <a:ext uri="{0D108BD9-81ED-4DB2-BD59-A6C34878D82A}">
                    <a16:rowId xmlns:a16="http://schemas.microsoft.com/office/drawing/2014/main" val="10000"/>
                  </a:ext>
                </a:extLst>
              </a:tr>
              <a:tr h="502920">
                <a:tc>
                  <a:txBody>
                    <a:bodyPr/>
                    <a:lstStyle/>
                    <a:p>
                      <a:pPr marL="0" indent="0" algn="l">
                        <a:buNone/>
                      </a:pPr>
                      <a:r>
                        <a:rPr lang="en-US" sz="1300" dirty="0">
                          <a:solidFill>
                            <a:srgbClr val="EAEEFB"/>
                          </a:solidFill>
                          <a:latin typeface="Calibri" pitchFamily="34" charset="0"/>
                          <a:ea typeface="Calibri" pitchFamily="34" charset="-122"/>
                          <a:cs typeface="Calibri" pitchFamily="34" charset="-120"/>
                        </a:rPr>
                        <a:t>Solar System Objects</a:t>
                      </a:r>
                      <a:endParaRPr lang="en-US" sz="1300" dirty="0">
                        <a:latin typeface="Calibri" charset="0"/>
                        <a:ea typeface="Calibri" charset="0"/>
                        <a:cs typeface="Calibri" charset="0"/>
                      </a:endParaRPr>
                    </a:p>
                  </a:txBody>
                  <a:tcPr marL="76200" marR="76200" marT="76200" marB="76200" anchor="ctr">
                    <a:lnL w="25400" cap="flat" cmpd="sng" algn="ctr">
                      <a:solidFill>
                        <a:srgbClr val="0A0E27"/>
                      </a:solidFill>
                      <a:prstDash val="solid"/>
                      <a:round/>
                      <a:headEnd type="none" w="med" len="med"/>
                      <a:tailEnd type="none" w="med" len="med"/>
                    </a:lnL>
                    <a:lnR w="25400" cap="flat" cmpd="sng" algn="ctr">
                      <a:solidFill>
                        <a:srgbClr val="0A0E27"/>
                      </a:solidFill>
                      <a:prstDash val="solid"/>
                      <a:round/>
                      <a:headEnd type="none" w="med" len="med"/>
                      <a:tailEnd type="none" w="med" len="med"/>
                    </a:lnR>
                    <a:lnT w="25400" cap="flat" cmpd="sng" algn="ctr">
                      <a:solidFill>
                        <a:srgbClr val="0A0E27"/>
                      </a:solidFill>
                      <a:prstDash val="solid"/>
                      <a:round/>
                      <a:headEnd type="none" w="med" len="med"/>
                      <a:tailEnd type="none" w="med" len="med"/>
                    </a:lnT>
                    <a:lnB w="25400" cap="flat" cmpd="sng" algn="ctr">
                      <a:solidFill>
                        <a:srgbClr val="0A0E27"/>
                      </a:solidFill>
                      <a:prstDash val="solid"/>
                      <a:round/>
                      <a:headEnd type="none" w="med" len="med"/>
                      <a:tailEnd type="none" w="med" len="med"/>
                    </a:lnB>
                    <a:solidFill>
                      <a:srgbClr val="141A3C"/>
                    </a:solidFill>
                  </a:tcPr>
                </a:tc>
                <a:tc>
                  <a:txBody>
                    <a:bodyPr/>
                    <a:lstStyle/>
                    <a:p>
                      <a:pPr marL="0" indent="0" algn="l">
                        <a:buNone/>
                      </a:pPr>
                      <a:r>
                        <a:rPr lang="en-US" sz="1300" dirty="0">
                          <a:solidFill>
                            <a:srgbClr val="EAEEFB"/>
                          </a:solidFill>
                          <a:latin typeface="Calibri" pitchFamily="34" charset="0"/>
                          <a:ea typeface="Calibri" pitchFamily="34" charset="-122"/>
                          <a:cs typeface="Calibri" pitchFamily="34" charset="-120"/>
                        </a:rPr>
                        <a:t>Sun, Moon, Planets</a:t>
                      </a:r>
                      <a:endParaRPr lang="en-US" sz="1300" dirty="0">
                        <a:latin typeface="Calibri" charset="0"/>
                        <a:ea typeface="Calibri" charset="0"/>
                        <a:cs typeface="Calibri" charset="0"/>
                      </a:endParaRPr>
                    </a:p>
                  </a:txBody>
                  <a:tcPr marL="76200" marR="76200" marT="76200" marB="76200" anchor="ctr">
                    <a:lnL w="25400" cap="flat" cmpd="sng" algn="ctr">
                      <a:solidFill>
                        <a:srgbClr val="0A0E27"/>
                      </a:solidFill>
                      <a:prstDash val="solid"/>
                      <a:round/>
                      <a:headEnd type="none" w="med" len="med"/>
                      <a:tailEnd type="none" w="med" len="med"/>
                    </a:lnL>
                    <a:lnR w="25400" cap="flat" cmpd="sng" algn="ctr">
                      <a:solidFill>
                        <a:srgbClr val="0A0E27"/>
                      </a:solidFill>
                      <a:prstDash val="solid"/>
                      <a:round/>
                      <a:headEnd type="none" w="med" len="med"/>
                      <a:tailEnd type="none" w="med" len="med"/>
                    </a:lnR>
                    <a:lnT w="25400" cap="flat" cmpd="sng" algn="ctr">
                      <a:solidFill>
                        <a:srgbClr val="0A0E27"/>
                      </a:solidFill>
                      <a:prstDash val="solid"/>
                      <a:round/>
                      <a:headEnd type="none" w="med" len="med"/>
                      <a:tailEnd type="none" w="med" len="med"/>
                    </a:lnT>
                    <a:lnB w="25400" cap="flat" cmpd="sng" algn="ctr">
                      <a:solidFill>
                        <a:srgbClr val="0A0E27"/>
                      </a:solidFill>
                      <a:prstDash val="solid"/>
                      <a:round/>
                      <a:headEnd type="none" w="med" len="med"/>
                      <a:tailEnd type="none" w="med" len="med"/>
                    </a:lnB>
                    <a:solidFill>
                      <a:srgbClr val="141A3C"/>
                    </a:solidFill>
                  </a:tcPr>
                </a:tc>
                <a:tc>
                  <a:txBody>
                    <a:bodyPr/>
                    <a:lstStyle/>
                    <a:p>
                      <a:pPr marL="0" indent="0" algn="l">
                        <a:buNone/>
                      </a:pPr>
                      <a:endParaRPr lang="en-US" sz="1300" dirty="0">
                        <a:latin typeface="Calibri" charset="0"/>
                        <a:ea typeface="Calibri" charset="0"/>
                        <a:cs typeface="Calibri" charset="0"/>
                      </a:endParaRPr>
                    </a:p>
                  </a:txBody>
                  <a:tcPr marL="76200" marR="76200" marT="76200" marB="76200" anchor="ctr">
                    <a:lnL w="25400" cap="flat" cmpd="sng" algn="ctr">
                      <a:solidFill>
                        <a:srgbClr val="0A0E27"/>
                      </a:solidFill>
                      <a:prstDash val="solid"/>
                      <a:round/>
                      <a:headEnd type="none" w="med" len="med"/>
                      <a:tailEnd type="none" w="med" len="med"/>
                    </a:lnL>
                    <a:lnR w="25400" cap="flat" cmpd="sng" algn="ctr">
                      <a:solidFill>
                        <a:srgbClr val="0A0E27"/>
                      </a:solidFill>
                      <a:prstDash val="solid"/>
                      <a:round/>
                      <a:headEnd type="none" w="med" len="med"/>
                      <a:tailEnd type="none" w="med" len="med"/>
                    </a:lnR>
                    <a:lnT w="25400" cap="flat" cmpd="sng" algn="ctr">
                      <a:solidFill>
                        <a:srgbClr val="0A0E27"/>
                      </a:solidFill>
                      <a:prstDash val="solid"/>
                      <a:round/>
                      <a:headEnd type="none" w="med" len="med"/>
                      <a:tailEnd type="none" w="med" len="med"/>
                    </a:lnT>
                    <a:lnB w="25400" cap="flat" cmpd="sng" algn="ctr">
                      <a:solidFill>
                        <a:srgbClr val="0A0E27"/>
                      </a:solidFill>
                      <a:prstDash val="solid"/>
                      <a:round/>
                      <a:headEnd type="none" w="med" len="med"/>
                      <a:tailEnd type="none" w="med" len="med"/>
                    </a:lnB>
                    <a:solidFill>
                      <a:srgbClr val="141A3C"/>
                    </a:solidFill>
                  </a:tcPr>
                </a:tc>
                <a:extLst>
                  <a:ext uri="{0D108BD9-81ED-4DB2-BD59-A6C34878D82A}">
                    <a16:rowId xmlns:a16="http://schemas.microsoft.com/office/drawing/2014/main" val="10001"/>
                  </a:ext>
                </a:extLst>
              </a:tr>
              <a:tr h="1228899">
                <a:tc>
                  <a:txBody>
                    <a:bodyPr/>
                    <a:lstStyle/>
                    <a:p>
                      <a:pPr marL="0" indent="0" algn="l">
                        <a:buNone/>
                      </a:pPr>
                      <a:r>
                        <a:rPr lang="en-US" sz="1300" dirty="0">
                          <a:solidFill>
                            <a:schemeClr val="bg1"/>
                          </a:solidFill>
                          <a:latin typeface="Calibri" pitchFamily="34" charset="0"/>
                          <a:ea typeface="Calibri" pitchFamily="34" charset="-122"/>
                          <a:cs typeface="Calibri" pitchFamily="34" charset="-120"/>
                        </a:rPr>
                        <a:t>Point Sources</a:t>
                      </a:r>
                      <a:endParaRPr lang="en-US" sz="1300" dirty="0">
                        <a:solidFill>
                          <a:schemeClr val="bg1"/>
                        </a:solidFill>
                        <a:latin typeface="Calibri" charset="0"/>
                        <a:ea typeface="Calibri" charset="0"/>
                        <a:cs typeface="Calibri" charset="0"/>
                      </a:endParaRPr>
                    </a:p>
                    <a:p>
                      <a:pPr marL="0" indent="0" algn="l">
                        <a:buNone/>
                      </a:pPr>
                      <a:r>
                        <a:rPr lang="en-US" sz="1300" dirty="0">
                          <a:solidFill>
                            <a:srgbClr val="9AA5CC"/>
                          </a:solidFill>
                          <a:latin typeface="Calibri" pitchFamily="34" charset="0"/>
                          <a:ea typeface="Calibri" pitchFamily="34" charset="-122"/>
                          <a:cs typeface="Calibri" pitchFamily="34" charset="-120"/>
                        </a:rPr>
                        <a:t>Carbon stars,</a:t>
                      </a:r>
                    </a:p>
                    <a:p>
                      <a:pPr marL="0" indent="0" algn="l">
                        <a:buNone/>
                      </a:pPr>
                      <a:r>
                        <a:rPr lang="en-US" sz="1300" dirty="0">
                          <a:solidFill>
                            <a:srgbClr val="9AA5CC"/>
                          </a:solidFill>
                          <a:latin typeface="Calibri" pitchFamily="34" charset="0"/>
                          <a:ea typeface="Calibri" pitchFamily="34" charset="-122"/>
                          <a:cs typeface="Calibri" pitchFamily="34" charset="-120"/>
                        </a:rPr>
                        <a:t>Double / multiple stars</a:t>
                      </a:r>
                    </a:p>
                    <a:p>
                      <a:pPr marL="0" indent="0" algn="l">
                        <a:buNone/>
                      </a:pPr>
                      <a:r>
                        <a:rPr lang="en-US" sz="1300" dirty="0">
                          <a:solidFill>
                            <a:srgbClr val="9AA5CC"/>
                          </a:solidFill>
                          <a:latin typeface="Calibri" pitchFamily="34" charset="0"/>
                          <a:ea typeface="Calibri" pitchFamily="34" charset="-122"/>
                          <a:cs typeface="Calibri" pitchFamily="34" charset="-120"/>
                        </a:rPr>
                        <a:t>Open clusters*</a:t>
                      </a:r>
                    </a:p>
                    <a:p>
                      <a:pPr marL="0" indent="0" algn="l">
                        <a:buNone/>
                      </a:pPr>
                      <a:r>
                        <a:rPr lang="en-US" sz="1300" dirty="0">
                          <a:solidFill>
                            <a:srgbClr val="9AA5CC"/>
                          </a:solidFill>
                          <a:latin typeface="Calibri" pitchFamily="34" charset="0"/>
                          <a:ea typeface="Calibri" pitchFamily="34" charset="-122"/>
                          <a:cs typeface="Calibri" pitchFamily="34" charset="-120"/>
                        </a:rPr>
                        <a:t>Small planetary nebulae, asterisms*</a:t>
                      </a:r>
                      <a:endParaRPr lang="en-US" sz="1300" dirty="0">
                        <a:latin typeface="Calibri" charset="0"/>
                        <a:ea typeface="Calibri" charset="0"/>
                        <a:cs typeface="Calibri" charset="0"/>
                      </a:endParaRPr>
                    </a:p>
                  </a:txBody>
                  <a:tcPr marL="76200" marR="76200" marT="76200" marB="76200" anchor="ctr">
                    <a:lnL w="25400" cap="flat" cmpd="sng" algn="ctr">
                      <a:solidFill>
                        <a:srgbClr val="0A0E27"/>
                      </a:solidFill>
                      <a:prstDash val="solid"/>
                      <a:round/>
                      <a:headEnd type="none" w="med" len="med"/>
                      <a:tailEnd type="none" w="med" len="med"/>
                    </a:lnL>
                    <a:lnR w="25400" cap="flat" cmpd="sng" algn="ctr">
                      <a:solidFill>
                        <a:srgbClr val="0A0E27"/>
                      </a:solidFill>
                      <a:prstDash val="solid"/>
                      <a:round/>
                      <a:headEnd type="none" w="med" len="med"/>
                      <a:tailEnd type="none" w="med" len="med"/>
                    </a:lnR>
                    <a:lnT w="25400" cap="flat" cmpd="sng" algn="ctr">
                      <a:solidFill>
                        <a:srgbClr val="0A0E27"/>
                      </a:solidFill>
                      <a:prstDash val="solid"/>
                      <a:round/>
                      <a:headEnd type="none" w="med" len="med"/>
                      <a:tailEnd type="none" w="med" len="med"/>
                    </a:lnT>
                    <a:lnB w="25400" cap="flat" cmpd="sng" algn="ctr">
                      <a:solidFill>
                        <a:srgbClr val="0A0E27"/>
                      </a:solidFill>
                      <a:prstDash val="solid"/>
                      <a:round/>
                      <a:headEnd type="none" w="med" len="med"/>
                      <a:tailEnd type="none" w="med" len="med"/>
                    </a:lnB>
                    <a:solidFill>
                      <a:srgbClr val="141A3C"/>
                    </a:solidFill>
                  </a:tcPr>
                </a:tc>
                <a:tc>
                  <a:txBody>
                    <a:bodyPr/>
                    <a:lstStyle/>
                    <a:p>
                      <a:pPr marL="0" indent="0" algn="l">
                        <a:buNone/>
                      </a:pPr>
                      <a:r>
                        <a:rPr lang="en-US" sz="1300" dirty="0">
                          <a:solidFill>
                            <a:srgbClr val="EAEEFB"/>
                          </a:solidFill>
                          <a:latin typeface="Calibri" pitchFamily="34" charset="0"/>
                          <a:ea typeface="Calibri" pitchFamily="34" charset="-122"/>
                          <a:cs typeface="Calibri" pitchFamily="34" charset="-120"/>
                        </a:rPr>
                        <a:t>Hynde's Crimson Star (CS)</a:t>
                      </a:r>
                      <a:endParaRPr lang="en-US" sz="1300" dirty="0">
                        <a:latin typeface="Calibri" charset="0"/>
                        <a:ea typeface="Calibri" charset="0"/>
                        <a:cs typeface="Calibri" charset="0"/>
                      </a:endParaRPr>
                    </a:p>
                    <a:p>
                      <a:pPr marL="0" indent="0" algn="l">
                        <a:buNone/>
                      </a:pPr>
                      <a:r>
                        <a:rPr lang="en-US" sz="1300" dirty="0">
                          <a:solidFill>
                            <a:srgbClr val="EAEEFB"/>
                          </a:solidFill>
                          <a:latin typeface="Calibri" pitchFamily="34" charset="0"/>
                          <a:ea typeface="Calibri" pitchFamily="34" charset="-122"/>
                          <a:cs typeface="Calibri" pitchFamily="34" charset="-120"/>
                        </a:rPr>
                        <a:t>Albireo (DS)</a:t>
                      </a:r>
                      <a:endParaRPr lang="en-US" sz="1300" dirty="0">
                        <a:latin typeface="Calibri" charset="0"/>
                        <a:ea typeface="Calibri" charset="0"/>
                        <a:cs typeface="Calibri" charset="0"/>
                      </a:endParaRPr>
                    </a:p>
                    <a:p>
                      <a:pPr marL="0" indent="0" algn="l">
                        <a:buNone/>
                      </a:pPr>
                      <a:r>
                        <a:rPr lang="en-US" sz="1300" dirty="0">
                          <a:solidFill>
                            <a:srgbClr val="EAEEFB"/>
                          </a:solidFill>
                          <a:latin typeface="Calibri" pitchFamily="34" charset="0"/>
                          <a:ea typeface="Calibri" pitchFamily="34" charset="-122"/>
                          <a:cs typeface="Calibri" pitchFamily="34" charset="-120"/>
                        </a:rPr>
                        <a:t>Double-Double (MS-4)</a:t>
                      </a:r>
                      <a:endParaRPr lang="en-US" sz="1300" dirty="0">
                        <a:latin typeface="Calibri" charset="0"/>
                        <a:ea typeface="Calibri" charset="0"/>
                        <a:cs typeface="Calibri" charset="0"/>
                      </a:endParaRPr>
                    </a:p>
                    <a:p>
                      <a:pPr marL="0" indent="0" algn="l">
                        <a:buNone/>
                      </a:pPr>
                      <a:r>
                        <a:rPr lang="en-US" sz="1300" dirty="0">
                          <a:solidFill>
                            <a:srgbClr val="EAEEFB"/>
                          </a:solidFill>
                          <a:latin typeface="Calibri" pitchFamily="34" charset="0"/>
                          <a:ea typeface="Calibri" pitchFamily="34" charset="-122"/>
                          <a:cs typeface="Calibri" pitchFamily="34" charset="-120"/>
                        </a:rPr>
                        <a:t>Butterfly Cluster (OC)</a:t>
                      </a:r>
                      <a:endParaRPr lang="en-US" sz="1300" dirty="0">
                        <a:latin typeface="Calibri" charset="0"/>
                        <a:ea typeface="Calibri" charset="0"/>
                        <a:cs typeface="Calibri" charset="0"/>
                      </a:endParaRPr>
                    </a:p>
                    <a:p>
                      <a:pPr marL="0" indent="0" algn="l">
                        <a:buNone/>
                      </a:pPr>
                      <a:r>
                        <a:rPr lang="en-US" sz="1300" dirty="0">
                          <a:solidFill>
                            <a:srgbClr val="EAEEFB"/>
                          </a:solidFill>
                          <a:latin typeface="Calibri" pitchFamily="34" charset="0"/>
                          <a:ea typeface="Calibri" pitchFamily="34" charset="-122"/>
                          <a:cs typeface="Calibri" pitchFamily="34" charset="-120"/>
                        </a:rPr>
                        <a:t>Ghost of Jupiter (PN)</a:t>
                      </a:r>
                      <a:endParaRPr lang="en-US" sz="1300" dirty="0">
                        <a:latin typeface="Calibri" charset="0"/>
                        <a:ea typeface="Calibri" charset="0"/>
                        <a:cs typeface="Calibri" charset="0"/>
                      </a:endParaRPr>
                    </a:p>
                    <a:p>
                      <a:pPr marL="0" indent="0" algn="l">
                        <a:buNone/>
                      </a:pPr>
                      <a:r>
                        <a:rPr lang="en-US" sz="1300" dirty="0">
                          <a:solidFill>
                            <a:srgbClr val="EAEEFB"/>
                          </a:solidFill>
                          <a:latin typeface="Calibri" pitchFamily="34" charset="0"/>
                          <a:ea typeface="Calibri" pitchFamily="34" charset="-122"/>
                          <a:cs typeface="Calibri" pitchFamily="34" charset="-120"/>
                        </a:rPr>
                        <a:t>Stargate (AS)</a:t>
                      </a:r>
                      <a:endParaRPr lang="en-US" sz="1300" dirty="0">
                        <a:latin typeface="Calibri" charset="0"/>
                        <a:ea typeface="Calibri" charset="0"/>
                        <a:cs typeface="Calibri" charset="0"/>
                      </a:endParaRPr>
                    </a:p>
                  </a:txBody>
                  <a:tcPr marL="76200" marR="76200" marT="76200" marB="76200" anchor="ctr">
                    <a:lnL w="25400" cap="flat" cmpd="sng" algn="ctr">
                      <a:solidFill>
                        <a:srgbClr val="0A0E27"/>
                      </a:solidFill>
                      <a:prstDash val="solid"/>
                      <a:round/>
                      <a:headEnd type="none" w="med" len="med"/>
                      <a:tailEnd type="none" w="med" len="med"/>
                    </a:lnL>
                    <a:lnR w="25400" cap="flat" cmpd="sng" algn="ctr">
                      <a:solidFill>
                        <a:srgbClr val="0A0E27"/>
                      </a:solidFill>
                      <a:prstDash val="solid"/>
                      <a:round/>
                      <a:headEnd type="none" w="med" len="med"/>
                      <a:tailEnd type="none" w="med" len="med"/>
                    </a:lnR>
                    <a:lnT w="25400" cap="flat" cmpd="sng" algn="ctr">
                      <a:solidFill>
                        <a:srgbClr val="0A0E27"/>
                      </a:solidFill>
                      <a:prstDash val="solid"/>
                      <a:round/>
                      <a:headEnd type="none" w="med" len="med"/>
                      <a:tailEnd type="none" w="med" len="med"/>
                    </a:lnT>
                    <a:lnB w="25400" cap="flat" cmpd="sng" algn="ctr">
                      <a:solidFill>
                        <a:srgbClr val="0A0E27"/>
                      </a:solidFill>
                      <a:prstDash val="solid"/>
                      <a:round/>
                      <a:headEnd type="none" w="med" len="med"/>
                      <a:tailEnd type="none" w="med" len="med"/>
                    </a:lnB>
                    <a:solidFill>
                      <a:srgbClr val="141A3C"/>
                    </a:solidFill>
                  </a:tcPr>
                </a:tc>
                <a:tc>
                  <a:txBody>
                    <a:bodyPr/>
                    <a:lstStyle/>
                    <a:p>
                      <a:pPr marL="0" indent="0" algn="l">
                        <a:buNone/>
                      </a:pPr>
                      <a:endParaRPr lang="en-US" sz="1300" dirty="0">
                        <a:latin typeface="Calibri" charset="0"/>
                        <a:ea typeface="Calibri" charset="0"/>
                        <a:cs typeface="Calibri" charset="0"/>
                      </a:endParaRPr>
                    </a:p>
                  </a:txBody>
                  <a:tcPr marL="76200" marR="76200" marT="76200" marB="76200" anchor="ctr">
                    <a:lnL w="25400" cap="flat" cmpd="sng" algn="ctr">
                      <a:solidFill>
                        <a:srgbClr val="0A0E27"/>
                      </a:solidFill>
                      <a:prstDash val="solid"/>
                      <a:round/>
                      <a:headEnd type="none" w="med" len="med"/>
                      <a:tailEnd type="none" w="med" len="med"/>
                    </a:lnL>
                    <a:lnR w="25400" cap="flat" cmpd="sng" algn="ctr">
                      <a:solidFill>
                        <a:srgbClr val="0A0E27"/>
                      </a:solidFill>
                      <a:prstDash val="solid"/>
                      <a:round/>
                      <a:headEnd type="none" w="med" len="med"/>
                      <a:tailEnd type="none" w="med" len="med"/>
                    </a:lnR>
                    <a:lnT w="25400" cap="flat" cmpd="sng" algn="ctr">
                      <a:solidFill>
                        <a:srgbClr val="0A0E27"/>
                      </a:solidFill>
                      <a:prstDash val="solid"/>
                      <a:round/>
                      <a:headEnd type="none" w="med" len="med"/>
                      <a:tailEnd type="none" w="med" len="med"/>
                    </a:lnT>
                    <a:lnB w="25400" cap="flat" cmpd="sng" algn="ctr">
                      <a:solidFill>
                        <a:srgbClr val="0A0E27"/>
                      </a:solidFill>
                      <a:prstDash val="solid"/>
                      <a:round/>
                      <a:headEnd type="none" w="med" len="med"/>
                      <a:tailEnd type="none" w="med" len="med"/>
                    </a:lnB>
                    <a:solidFill>
                      <a:srgbClr val="141A3C"/>
                    </a:solidFill>
                  </a:tcPr>
                </a:tc>
                <a:extLst>
                  <a:ext uri="{0D108BD9-81ED-4DB2-BD59-A6C34878D82A}">
                    <a16:rowId xmlns:a16="http://schemas.microsoft.com/office/drawing/2014/main" val="10002"/>
                  </a:ext>
                </a:extLst>
              </a:tr>
              <a:tr h="1234440">
                <a:tc>
                  <a:txBody>
                    <a:bodyPr/>
                    <a:lstStyle/>
                    <a:p>
                      <a:pPr marL="0" indent="0" algn="l">
                        <a:buNone/>
                      </a:pPr>
                      <a:r>
                        <a:rPr lang="en-US" sz="1300" dirty="0">
                          <a:solidFill>
                            <a:schemeClr val="bg1"/>
                          </a:solidFill>
                          <a:latin typeface="Calibri" pitchFamily="34" charset="0"/>
                          <a:ea typeface="Calibri" pitchFamily="34" charset="-122"/>
                          <a:cs typeface="Calibri" pitchFamily="34" charset="-120"/>
                        </a:rPr>
                        <a:t>Extended Objects</a:t>
                      </a:r>
                      <a:endParaRPr lang="en-US" sz="1300" dirty="0">
                        <a:solidFill>
                          <a:schemeClr val="bg1"/>
                        </a:solidFill>
                        <a:latin typeface="Calibri" charset="0"/>
                        <a:ea typeface="Calibri" charset="0"/>
                        <a:cs typeface="Calibri" charset="0"/>
                      </a:endParaRPr>
                    </a:p>
                    <a:p>
                      <a:pPr marL="0" indent="0" algn="l">
                        <a:buNone/>
                      </a:pPr>
                      <a:r>
                        <a:rPr lang="en-US" sz="1300" dirty="0">
                          <a:solidFill>
                            <a:srgbClr val="9AA5CC"/>
                          </a:solidFill>
                          <a:latin typeface="Calibri" pitchFamily="34" charset="0"/>
                          <a:ea typeface="Calibri" pitchFamily="34" charset="-122"/>
                          <a:cs typeface="Calibri" pitchFamily="34" charset="-120"/>
                        </a:rPr>
                        <a:t>Galaxies</a:t>
                      </a:r>
                    </a:p>
                    <a:p>
                      <a:pPr marL="0" indent="0" algn="l">
                        <a:buNone/>
                      </a:pPr>
                      <a:r>
                        <a:rPr lang="en-US" sz="1300" dirty="0">
                          <a:solidFill>
                            <a:srgbClr val="9AA5CC"/>
                          </a:solidFill>
                          <a:latin typeface="Calibri" pitchFamily="34" charset="0"/>
                          <a:ea typeface="Calibri" pitchFamily="34" charset="-122"/>
                          <a:cs typeface="Calibri" pitchFamily="34" charset="-120"/>
                        </a:rPr>
                        <a:t>Globular clusters</a:t>
                      </a:r>
                    </a:p>
                    <a:p>
                      <a:pPr marL="0" indent="0" algn="l">
                        <a:buNone/>
                      </a:pPr>
                      <a:r>
                        <a:rPr lang="en-US" sz="1300" dirty="0">
                          <a:solidFill>
                            <a:srgbClr val="9AA5CC"/>
                          </a:solidFill>
                          <a:latin typeface="Calibri" pitchFamily="34" charset="0"/>
                          <a:ea typeface="Calibri" pitchFamily="34" charset="-122"/>
                          <a:cs typeface="Calibri" pitchFamily="34" charset="-120"/>
                        </a:rPr>
                        <a:t>Large planetary nebulae*</a:t>
                      </a:r>
                    </a:p>
                    <a:p>
                      <a:pPr marL="0" indent="0" algn="l">
                        <a:buNone/>
                      </a:pPr>
                      <a:r>
                        <a:rPr lang="en-US" sz="1300" dirty="0">
                          <a:solidFill>
                            <a:srgbClr val="9AA5CC"/>
                          </a:solidFill>
                          <a:latin typeface="Calibri" pitchFamily="34" charset="0"/>
                          <a:ea typeface="Calibri" pitchFamily="34" charset="-122"/>
                          <a:cs typeface="Calibri" pitchFamily="34" charset="-120"/>
                        </a:rPr>
                        <a:t>Dark nebulae</a:t>
                      </a:r>
                    </a:p>
                    <a:p>
                      <a:pPr marL="0" indent="0" algn="l">
                        <a:buNone/>
                      </a:pPr>
                      <a:r>
                        <a:rPr lang="en-US" sz="1300" dirty="0">
                          <a:solidFill>
                            <a:srgbClr val="9AA5CC"/>
                          </a:solidFill>
                          <a:latin typeface="Calibri" pitchFamily="34" charset="0"/>
                          <a:ea typeface="Calibri" pitchFamily="34" charset="-122"/>
                          <a:cs typeface="Calibri" pitchFamily="34" charset="-120"/>
                        </a:rPr>
                        <a:t>Open clusters*</a:t>
                      </a:r>
                    </a:p>
                    <a:p>
                      <a:pPr marL="0" indent="0" algn="l">
                        <a:buNone/>
                      </a:pPr>
                      <a:r>
                        <a:rPr lang="en-US" sz="1300" dirty="0">
                          <a:solidFill>
                            <a:srgbClr val="9AA5CC"/>
                          </a:solidFill>
                          <a:latin typeface="Calibri" pitchFamily="34" charset="0"/>
                          <a:ea typeface="Calibri" pitchFamily="34" charset="-122"/>
                          <a:cs typeface="Calibri" pitchFamily="34" charset="-120"/>
                        </a:rPr>
                        <a:t>Comets</a:t>
                      </a:r>
                      <a:endParaRPr lang="en-US" sz="1300" dirty="0">
                        <a:latin typeface="Calibri" charset="0"/>
                        <a:ea typeface="Calibri" charset="0"/>
                        <a:cs typeface="Calibri" charset="0"/>
                      </a:endParaRPr>
                    </a:p>
                  </a:txBody>
                  <a:tcPr marL="76200" marR="76200" marT="76200" marB="76200" anchor="ctr">
                    <a:lnL w="25400" cap="flat" cmpd="sng" algn="ctr">
                      <a:solidFill>
                        <a:srgbClr val="0A0E27"/>
                      </a:solidFill>
                      <a:prstDash val="solid"/>
                      <a:round/>
                      <a:headEnd type="none" w="med" len="med"/>
                      <a:tailEnd type="none" w="med" len="med"/>
                    </a:lnL>
                    <a:lnR w="25400" cap="flat" cmpd="sng" algn="ctr">
                      <a:solidFill>
                        <a:srgbClr val="0A0E27"/>
                      </a:solidFill>
                      <a:prstDash val="solid"/>
                      <a:round/>
                      <a:headEnd type="none" w="med" len="med"/>
                      <a:tailEnd type="none" w="med" len="med"/>
                    </a:lnR>
                    <a:lnT w="25400" cap="flat" cmpd="sng" algn="ctr">
                      <a:solidFill>
                        <a:srgbClr val="0A0E27"/>
                      </a:solidFill>
                      <a:prstDash val="solid"/>
                      <a:round/>
                      <a:headEnd type="none" w="med" len="med"/>
                      <a:tailEnd type="none" w="med" len="med"/>
                    </a:lnT>
                    <a:lnB w="25400" cap="flat" cmpd="sng" algn="ctr">
                      <a:solidFill>
                        <a:srgbClr val="0A0E27"/>
                      </a:solidFill>
                      <a:prstDash val="solid"/>
                      <a:round/>
                      <a:headEnd type="none" w="med" len="med"/>
                      <a:tailEnd type="none" w="med" len="med"/>
                    </a:lnB>
                    <a:solidFill>
                      <a:srgbClr val="141A3C"/>
                    </a:solidFill>
                  </a:tcPr>
                </a:tc>
                <a:tc>
                  <a:txBody>
                    <a:bodyPr/>
                    <a:lstStyle/>
                    <a:p>
                      <a:pPr marL="0" indent="0" algn="l">
                        <a:buNone/>
                      </a:pPr>
                      <a:r>
                        <a:rPr lang="en-US" sz="1300" dirty="0">
                          <a:solidFill>
                            <a:srgbClr val="EAEEFB"/>
                          </a:solidFill>
                          <a:latin typeface="Calibri" pitchFamily="34" charset="0"/>
                          <a:ea typeface="Calibri" pitchFamily="34" charset="-122"/>
                          <a:cs typeface="Calibri" pitchFamily="34" charset="-120"/>
                        </a:rPr>
                        <a:t>Whirlpool Galaxy (G)</a:t>
                      </a:r>
                      <a:endParaRPr lang="en-US" sz="1300" dirty="0">
                        <a:latin typeface="Calibri" charset="0"/>
                        <a:ea typeface="Calibri" charset="0"/>
                        <a:cs typeface="Calibri" charset="0"/>
                      </a:endParaRPr>
                    </a:p>
                    <a:p>
                      <a:pPr marL="0" indent="0" algn="l">
                        <a:buNone/>
                      </a:pPr>
                      <a:r>
                        <a:rPr lang="en-US" sz="1300" dirty="0">
                          <a:solidFill>
                            <a:srgbClr val="EAEEFB"/>
                          </a:solidFill>
                          <a:latin typeface="Calibri" pitchFamily="34" charset="0"/>
                          <a:ea typeface="Calibri" pitchFamily="34" charset="-122"/>
                          <a:cs typeface="Calibri" pitchFamily="34" charset="-120"/>
                        </a:rPr>
                        <a:t>Messier 10 (GC)</a:t>
                      </a:r>
                      <a:endParaRPr lang="en-US" sz="1300" dirty="0">
                        <a:latin typeface="Calibri" charset="0"/>
                        <a:ea typeface="Calibri" charset="0"/>
                        <a:cs typeface="Calibri" charset="0"/>
                      </a:endParaRPr>
                    </a:p>
                    <a:p>
                      <a:pPr marL="0" indent="0" algn="l">
                        <a:buNone/>
                      </a:pPr>
                      <a:r>
                        <a:rPr lang="en-US" sz="1300" dirty="0">
                          <a:solidFill>
                            <a:srgbClr val="EAEEFB"/>
                          </a:solidFill>
                          <a:latin typeface="Calibri" pitchFamily="34" charset="0"/>
                          <a:ea typeface="Calibri" pitchFamily="34" charset="-122"/>
                          <a:cs typeface="Calibri" pitchFamily="34" charset="-120"/>
                        </a:rPr>
                        <a:t>Helix Nebula (PN)</a:t>
                      </a:r>
                      <a:endParaRPr lang="en-US" sz="1300" dirty="0">
                        <a:latin typeface="Calibri" charset="0"/>
                        <a:ea typeface="Calibri" charset="0"/>
                        <a:cs typeface="Calibri" charset="0"/>
                      </a:endParaRPr>
                    </a:p>
                    <a:p>
                      <a:pPr marL="0" indent="0" algn="l">
                        <a:buNone/>
                      </a:pPr>
                      <a:r>
                        <a:rPr lang="en-US" sz="1300" dirty="0">
                          <a:solidFill>
                            <a:srgbClr val="EAEEFB"/>
                          </a:solidFill>
                          <a:latin typeface="Calibri" pitchFamily="34" charset="0"/>
                          <a:ea typeface="Calibri" pitchFamily="34" charset="-122"/>
                          <a:cs typeface="Calibri" pitchFamily="34" charset="-120"/>
                        </a:rPr>
                        <a:t>Pipe Nebula (DN)</a:t>
                      </a:r>
                      <a:endParaRPr lang="en-US" sz="1300" dirty="0">
                        <a:latin typeface="Calibri" charset="0"/>
                        <a:ea typeface="Calibri" charset="0"/>
                        <a:cs typeface="Calibri" charset="0"/>
                      </a:endParaRPr>
                    </a:p>
                  </a:txBody>
                  <a:tcPr marL="76200" marR="76200" marT="76200" marB="76200" anchor="ctr">
                    <a:lnL w="25400" cap="flat" cmpd="sng" algn="ctr">
                      <a:solidFill>
                        <a:srgbClr val="0A0E27"/>
                      </a:solidFill>
                      <a:prstDash val="solid"/>
                      <a:round/>
                      <a:headEnd type="none" w="med" len="med"/>
                      <a:tailEnd type="none" w="med" len="med"/>
                    </a:lnL>
                    <a:lnR w="25400" cap="flat" cmpd="sng" algn="ctr">
                      <a:solidFill>
                        <a:srgbClr val="0A0E27"/>
                      </a:solidFill>
                      <a:prstDash val="solid"/>
                      <a:round/>
                      <a:headEnd type="none" w="med" len="med"/>
                      <a:tailEnd type="none" w="med" len="med"/>
                    </a:lnR>
                    <a:lnT w="25400" cap="flat" cmpd="sng" algn="ctr">
                      <a:solidFill>
                        <a:srgbClr val="0A0E27"/>
                      </a:solidFill>
                      <a:prstDash val="solid"/>
                      <a:round/>
                      <a:headEnd type="none" w="med" len="med"/>
                      <a:tailEnd type="none" w="med" len="med"/>
                    </a:lnT>
                    <a:lnB w="25400" cap="flat" cmpd="sng" algn="ctr">
                      <a:solidFill>
                        <a:srgbClr val="0A0E27"/>
                      </a:solidFill>
                      <a:prstDash val="solid"/>
                      <a:round/>
                      <a:headEnd type="none" w="med" len="med"/>
                      <a:tailEnd type="none" w="med" len="med"/>
                    </a:lnB>
                    <a:solidFill>
                      <a:srgbClr val="141A3C"/>
                    </a:solidFill>
                  </a:tcPr>
                </a:tc>
                <a:tc>
                  <a:txBody>
                    <a:bodyPr/>
                    <a:lstStyle/>
                    <a:p>
                      <a:pPr marL="0" indent="0" algn="l">
                        <a:buNone/>
                      </a:pPr>
                      <a:endParaRPr lang="en-US" sz="1300" dirty="0">
                        <a:latin typeface="Calibri" charset="0"/>
                        <a:ea typeface="Calibri" charset="0"/>
                        <a:cs typeface="Calibri" charset="0"/>
                      </a:endParaRPr>
                    </a:p>
                  </a:txBody>
                  <a:tcPr marL="76200" marR="76200" marT="76200" marB="76200" anchor="ctr">
                    <a:lnL w="25400" cap="flat" cmpd="sng" algn="ctr">
                      <a:solidFill>
                        <a:srgbClr val="0A0E27"/>
                      </a:solidFill>
                      <a:prstDash val="solid"/>
                      <a:round/>
                      <a:headEnd type="none" w="med" len="med"/>
                      <a:tailEnd type="none" w="med" len="med"/>
                    </a:lnL>
                    <a:lnR w="25400" cap="flat" cmpd="sng" algn="ctr">
                      <a:solidFill>
                        <a:srgbClr val="0A0E27"/>
                      </a:solidFill>
                      <a:prstDash val="solid"/>
                      <a:round/>
                      <a:headEnd type="none" w="med" len="med"/>
                      <a:tailEnd type="none" w="med" len="med"/>
                    </a:lnR>
                    <a:lnT w="25400" cap="flat" cmpd="sng" algn="ctr">
                      <a:solidFill>
                        <a:srgbClr val="0A0E27"/>
                      </a:solidFill>
                      <a:prstDash val="solid"/>
                      <a:round/>
                      <a:headEnd type="none" w="med" len="med"/>
                      <a:tailEnd type="none" w="med" len="med"/>
                    </a:lnT>
                    <a:lnB w="25400" cap="flat" cmpd="sng" algn="ctr">
                      <a:solidFill>
                        <a:srgbClr val="0A0E27"/>
                      </a:solidFill>
                      <a:prstDash val="solid"/>
                      <a:round/>
                      <a:headEnd type="none" w="med" len="med"/>
                      <a:tailEnd type="none" w="med" len="med"/>
                    </a:lnB>
                    <a:solidFill>
                      <a:srgbClr val="141A3C"/>
                    </a:solidFill>
                  </a:tcPr>
                </a:tc>
                <a:extLst>
                  <a:ext uri="{0D108BD9-81ED-4DB2-BD59-A6C34878D82A}">
                    <a16:rowId xmlns:a16="http://schemas.microsoft.com/office/drawing/2014/main" val="10003"/>
                  </a:ext>
                </a:extLst>
              </a:tr>
            </a:tbl>
          </a:graphicData>
        </a:graphic>
      </p:graphicFrame>
      <p:sp>
        <p:nvSpPr>
          <p:cNvPr id="23" name="Text 19"/>
          <p:cNvSpPr/>
          <p:nvPr/>
        </p:nvSpPr>
        <p:spPr>
          <a:xfrm>
            <a:off x="822960" y="5811979"/>
            <a:ext cx="10058400" cy="365760"/>
          </a:xfrm>
          <a:prstGeom prst="rect">
            <a:avLst/>
          </a:prstGeom>
          <a:noFill/>
          <a:ln/>
        </p:spPr>
        <p:txBody>
          <a:bodyPr wrap="square" lIns="0" tIns="0" rIns="0" bIns="0" rtlCol="0" anchor="ctr"/>
          <a:lstStyle/>
          <a:p>
            <a:pPr marL="0" indent="0">
              <a:buNone/>
            </a:pPr>
            <a:r>
              <a:rPr lang="en-US" sz="1200" i="1" dirty="0">
                <a:solidFill>
                  <a:srgbClr val="6A76A8"/>
                </a:solidFill>
                <a:latin typeface="Calibri" pitchFamily="34" charset="0"/>
                <a:ea typeface="Calibri" pitchFamily="34" charset="-122"/>
                <a:cs typeface="Calibri" pitchFamily="34" charset="-120"/>
              </a:rPr>
              <a:t>* Open clusters and Planetary Nebulae may fall in either group depending on how they are treated.</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A0E27"/>
        </a:solidFill>
        <a:effectLst/>
      </p:bgPr>
    </p:bg>
    <p:spTree>
      <p:nvGrpSpPr>
        <p:cNvPr id="1" name=""/>
        <p:cNvGrpSpPr/>
        <p:nvPr/>
      </p:nvGrpSpPr>
      <p:grpSpPr>
        <a:xfrm>
          <a:off x="0" y="0"/>
          <a:ext cx="0" cy="0"/>
          <a:chOff x="0" y="0"/>
          <a:chExt cx="0" cy="0"/>
        </a:xfrm>
      </p:grpSpPr>
      <p:sp>
        <p:nvSpPr>
          <p:cNvPr id="2" name="Shape 0"/>
          <p:cNvSpPr/>
          <p:nvPr/>
        </p:nvSpPr>
        <p:spPr>
          <a:xfrm>
            <a:off x="640080" y="822960"/>
            <a:ext cx="41148" cy="41148"/>
          </a:xfrm>
          <a:prstGeom prst="ellipse">
            <a:avLst/>
          </a:prstGeom>
          <a:solidFill>
            <a:srgbClr val="F4B942">
              <a:alpha val="65000"/>
            </a:srgbClr>
          </a:solidFill>
          <a:ln/>
        </p:spPr>
      </p:sp>
      <p:sp>
        <p:nvSpPr>
          <p:cNvPr id="3" name="Shape 1"/>
          <p:cNvSpPr/>
          <p:nvPr/>
        </p:nvSpPr>
        <p:spPr>
          <a:xfrm>
            <a:off x="1920240" y="457200"/>
            <a:ext cx="25603" cy="25603"/>
          </a:xfrm>
          <a:prstGeom prst="ellipse">
            <a:avLst/>
          </a:prstGeom>
          <a:solidFill>
            <a:srgbClr val="56C7E8">
              <a:alpha val="45000"/>
            </a:srgbClr>
          </a:solidFill>
          <a:ln/>
        </p:spPr>
      </p:sp>
      <p:sp>
        <p:nvSpPr>
          <p:cNvPr id="4" name="Shape 2"/>
          <p:cNvSpPr/>
          <p:nvPr/>
        </p:nvSpPr>
        <p:spPr>
          <a:xfrm>
            <a:off x="3108960" y="1188720"/>
            <a:ext cx="25603" cy="25603"/>
          </a:xfrm>
          <a:prstGeom prst="ellipse">
            <a:avLst/>
          </a:prstGeom>
          <a:solidFill>
            <a:srgbClr val="56C7E8">
              <a:alpha val="65000"/>
            </a:srgbClr>
          </a:solidFill>
          <a:ln/>
        </p:spPr>
      </p:sp>
      <p:sp>
        <p:nvSpPr>
          <p:cNvPr id="5" name="Shape 3"/>
          <p:cNvSpPr/>
          <p:nvPr/>
        </p:nvSpPr>
        <p:spPr>
          <a:xfrm>
            <a:off x="10881360" y="731520"/>
            <a:ext cx="41148" cy="41148"/>
          </a:xfrm>
          <a:prstGeom prst="ellipse">
            <a:avLst/>
          </a:prstGeom>
          <a:solidFill>
            <a:srgbClr val="56C7E8">
              <a:alpha val="45000"/>
            </a:srgbClr>
          </a:solidFill>
          <a:ln/>
        </p:spPr>
      </p:sp>
      <p:sp>
        <p:nvSpPr>
          <p:cNvPr id="6" name="Shape 4"/>
          <p:cNvSpPr/>
          <p:nvPr/>
        </p:nvSpPr>
        <p:spPr>
          <a:xfrm>
            <a:off x="11521440" y="1737360"/>
            <a:ext cx="25603" cy="25603"/>
          </a:xfrm>
          <a:prstGeom prst="ellipse">
            <a:avLst/>
          </a:prstGeom>
          <a:solidFill>
            <a:srgbClr val="F4B942">
              <a:alpha val="65000"/>
            </a:srgbClr>
          </a:solidFill>
          <a:ln/>
        </p:spPr>
      </p:sp>
      <p:sp>
        <p:nvSpPr>
          <p:cNvPr id="7" name="Shape 5"/>
          <p:cNvSpPr/>
          <p:nvPr/>
        </p:nvSpPr>
        <p:spPr>
          <a:xfrm>
            <a:off x="11155680" y="3108960"/>
            <a:ext cx="25603" cy="25603"/>
          </a:xfrm>
          <a:prstGeom prst="ellipse">
            <a:avLst/>
          </a:prstGeom>
          <a:solidFill>
            <a:srgbClr val="56C7E8">
              <a:alpha val="45000"/>
            </a:srgbClr>
          </a:solidFill>
          <a:ln/>
        </p:spPr>
      </p:sp>
      <p:sp>
        <p:nvSpPr>
          <p:cNvPr id="8" name="Shape 6"/>
          <p:cNvSpPr/>
          <p:nvPr/>
        </p:nvSpPr>
        <p:spPr>
          <a:xfrm>
            <a:off x="457200" y="2834640"/>
            <a:ext cx="41148" cy="41148"/>
          </a:xfrm>
          <a:prstGeom prst="ellipse">
            <a:avLst/>
          </a:prstGeom>
          <a:solidFill>
            <a:srgbClr val="56C7E8">
              <a:alpha val="65000"/>
            </a:srgbClr>
          </a:solidFill>
          <a:ln/>
        </p:spPr>
      </p:sp>
      <p:sp>
        <p:nvSpPr>
          <p:cNvPr id="9" name="Shape 7"/>
          <p:cNvSpPr/>
          <p:nvPr/>
        </p:nvSpPr>
        <p:spPr>
          <a:xfrm>
            <a:off x="1005840" y="4754880"/>
            <a:ext cx="25603" cy="25603"/>
          </a:xfrm>
          <a:prstGeom prst="ellipse">
            <a:avLst/>
          </a:prstGeom>
          <a:solidFill>
            <a:srgbClr val="56C7E8">
              <a:alpha val="45000"/>
            </a:srgbClr>
          </a:solidFill>
          <a:ln/>
        </p:spPr>
      </p:sp>
      <p:sp>
        <p:nvSpPr>
          <p:cNvPr id="10" name="Shape 8"/>
          <p:cNvSpPr/>
          <p:nvPr/>
        </p:nvSpPr>
        <p:spPr>
          <a:xfrm>
            <a:off x="731520" y="6035040"/>
            <a:ext cx="25603" cy="25603"/>
          </a:xfrm>
          <a:prstGeom prst="ellipse">
            <a:avLst/>
          </a:prstGeom>
          <a:solidFill>
            <a:srgbClr val="F4B942">
              <a:alpha val="65000"/>
            </a:srgbClr>
          </a:solidFill>
          <a:ln/>
        </p:spPr>
      </p:sp>
      <p:sp>
        <p:nvSpPr>
          <p:cNvPr id="11" name="Shape 9"/>
          <p:cNvSpPr/>
          <p:nvPr/>
        </p:nvSpPr>
        <p:spPr>
          <a:xfrm>
            <a:off x="11704320" y="5029200"/>
            <a:ext cx="41148" cy="41148"/>
          </a:xfrm>
          <a:prstGeom prst="ellipse">
            <a:avLst/>
          </a:prstGeom>
          <a:solidFill>
            <a:srgbClr val="56C7E8">
              <a:alpha val="45000"/>
            </a:srgbClr>
          </a:solidFill>
          <a:ln/>
        </p:spPr>
      </p:sp>
      <p:sp>
        <p:nvSpPr>
          <p:cNvPr id="12" name="Shape 10"/>
          <p:cNvSpPr/>
          <p:nvPr/>
        </p:nvSpPr>
        <p:spPr>
          <a:xfrm>
            <a:off x="11338560" y="6126480"/>
            <a:ext cx="25603" cy="25603"/>
          </a:xfrm>
          <a:prstGeom prst="ellipse">
            <a:avLst/>
          </a:prstGeom>
          <a:solidFill>
            <a:srgbClr val="56C7E8">
              <a:alpha val="65000"/>
            </a:srgbClr>
          </a:solidFill>
          <a:ln/>
        </p:spPr>
      </p:sp>
      <p:sp>
        <p:nvSpPr>
          <p:cNvPr id="13" name="Shape 11"/>
          <p:cNvSpPr/>
          <p:nvPr/>
        </p:nvSpPr>
        <p:spPr>
          <a:xfrm>
            <a:off x="10607040" y="5669280"/>
            <a:ext cx="25603" cy="25603"/>
          </a:xfrm>
          <a:prstGeom prst="ellipse">
            <a:avLst/>
          </a:prstGeom>
          <a:solidFill>
            <a:srgbClr val="56C7E8">
              <a:alpha val="45000"/>
            </a:srgbClr>
          </a:solidFill>
          <a:ln/>
        </p:spPr>
      </p:sp>
      <p:sp>
        <p:nvSpPr>
          <p:cNvPr id="14" name="Shape 12"/>
          <p:cNvSpPr/>
          <p:nvPr/>
        </p:nvSpPr>
        <p:spPr>
          <a:xfrm>
            <a:off x="4114800" y="365760"/>
            <a:ext cx="41148" cy="41148"/>
          </a:xfrm>
          <a:prstGeom prst="ellipse">
            <a:avLst/>
          </a:prstGeom>
          <a:solidFill>
            <a:srgbClr val="F4B942">
              <a:alpha val="65000"/>
            </a:srgbClr>
          </a:solidFill>
          <a:ln/>
        </p:spPr>
      </p:sp>
      <p:sp>
        <p:nvSpPr>
          <p:cNvPr id="15" name="Shape 13"/>
          <p:cNvSpPr/>
          <p:nvPr/>
        </p:nvSpPr>
        <p:spPr>
          <a:xfrm>
            <a:off x="6217920" y="548640"/>
            <a:ext cx="25603" cy="25603"/>
          </a:xfrm>
          <a:prstGeom prst="ellipse">
            <a:avLst/>
          </a:prstGeom>
          <a:solidFill>
            <a:srgbClr val="56C7E8">
              <a:alpha val="45000"/>
            </a:srgbClr>
          </a:solidFill>
          <a:ln/>
        </p:spPr>
      </p:sp>
      <p:sp>
        <p:nvSpPr>
          <p:cNvPr id="16" name="Shape 14"/>
          <p:cNvSpPr/>
          <p:nvPr/>
        </p:nvSpPr>
        <p:spPr>
          <a:xfrm>
            <a:off x="8412480" y="457200"/>
            <a:ext cx="25603" cy="25603"/>
          </a:xfrm>
          <a:prstGeom prst="ellipse">
            <a:avLst/>
          </a:prstGeom>
          <a:solidFill>
            <a:srgbClr val="56C7E8">
              <a:alpha val="65000"/>
            </a:srgbClr>
          </a:solidFill>
          <a:ln/>
        </p:spPr>
      </p:sp>
      <p:sp>
        <p:nvSpPr>
          <p:cNvPr id="17" name="Shape 15"/>
          <p:cNvSpPr/>
          <p:nvPr/>
        </p:nvSpPr>
        <p:spPr>
          <a:xfrm>
            <a:off x="365760" y="4023360"/>
            <a:ext cx="41148" cy="41148"/>
          </a:xfrm>
          <a:prstGeom prst="ellipse">
            <a:avLst/>
          </a:prstGeom>
          <a:solidFill>
            <a:srgbClr val="56C7E8">
              <a:alpha val="45000"/>
            </a:srgbClr>
          </a:solidFill>
          <a:ln/>
        </p:spPr>
      </p:sp>
      <p:sp>
        <p:nvSpPr>
          <p:cNvPr id="18" name="Shape 16"/>
          <p:cNvSpPr/>
          <p:nvPr/>
        </p:nvSpPr>
        <p:spPr>
          <a:xfrm>
            <a:off x="548640" y="502920"/>
            <a:ext cx="640080" cy="640080"/>
          </a:xfrm>
          <a:prstGeom prst="ellipse">
            <a:avLst/>
          </a:prstGeom>
          <a:solidFill>
            <a:srgbClr val="56C7E8"/>
          </a:solidFill>
          <a:ln/>
          <a:effectLst>
            <a:outerShdw blurRad="101600" dist="38100" dir="5400000" algn="bl" rotWithShape="0">
              <a:srgbClr val="000000">
                <a:alpha val="40000"/>
              </a:srgbClr>
            </a:outerShdw>
          </a:effectLst>
        </p:spPr>
      </p:sp>
      <p:pic>
        <p:nvPicPr>
          <p:cNvPr id="19" name="Image 0" descr="preencoded.png"/>
          <p:cNvPicPr>
            <a:picLocks noChangeAspect="1"/>
          </p:cNvPicPr>
          <p:nvPr/>
        </p:nvPicPr>
        <p:blipFill>
          <a:blip r:embed="rId3"/>
          <a:stretch>
            <a:fillRect/>
          </a:stretch>
        </p:blipFill>
        <p:spPr>
          <a:xfrm>
            <a:off x="708660" y="662940"/>
            <a:ext cx="320040" cy="320040"/>
          </a:xfrm>
          <a:prstGeom prst="rect">
            <a:avLst/>
          </a:prstGeom>
        </p:spPr>
      </p:pic>
      <p:sp>
        <p:nvSpPr>
          <p:cNvPr id="20" name="Text 17"/>
          <p:cNvSpPr/>
          <p:nvPr/>
        </p:nvSpPr>
        <p:spPr>
          <a:xfrm>
            <a:off x="1371600" y="457200"/>
            <a:ext cx="10241280" cy="731520"/>
          </a:xfrm>
          <a:prstGeom prst="rect">
            <a:avLst/>
          </a:prstGeom>
          <a:noFill/>
          <a:ln/>
        </p:spPr>
        <p:txBody>
          <a:bodyPr wrap="square" lIns="0" tIns="0" rIns="0" bIns="0" rtlCol="0" anchor="ctr"/>
          <a:lstStyle/>
          <a:p>
            <a:pPr marL="0" indent="0" algn="l">
              <a:buNone/>
            </a:pPr>
            <a:r>
              <a:rPr lang="en-US" sz="3200" b="1" dirty="0">
                <a:solidFill>
                  <a:srgbClr val="EAEEFB"/>
                </a:solidFill>
                <a:latin typeface="Cambria" pitchFamily="34" charset="0"/>
                <a:ea typeface="Cambria" pitchFamily="34" charset="-122"/>
                <a:cs typeface="Cambria" pitchFamily="34" charset="-120"/>
              </a:rPr>
              <a:t>The Bortle Scale</a:t>
            </a:r>
            <a:endParaRPr lang="en-US" sz="3200" dirty="0"/>
          </a:p>
        </p:txBody>
      </p:sp>
      <p:sp>
        <p:nvSpPr>
          <p:cNvPr id="21" name="Shape 18"/>
          <p:cNvSpPr/>
          <p:nvPr/>
        </p:nvSpPr>
        <p:spPr>
          <a:xfrm>
            <a:off x="685800" y="1783080"/>
            <a:ext cx="7132320" cy="4131945"/>
          </a:xfrm>
          <a:prstGeom prst="roundRect">
            <a:avLst>
              <a:gd name="adj" fmla="val 2656"/>
            </a:avLst>
          </a:prstGeom>
          <a:solidFill>
            <a:srgbClr val="141A3C"/>
          </a:solidFill>
          <a:ln w="12700">
            <a:solidFill>
              <a:srgbClr val="1C2450"/>
            </a:solidFill>
            <a:prstDash val="solid"/>
          </a:ln>
          <a:effectLst>
            <a:outerShdw blurRad="127000" dist="50800" dir="5400000" algn="bl" rotWithShape="0">
              <a:srgbClr val="000000">
                <a:alpha val="30000"/>
              </a:srgbClr>
            </a:outerShdw>
          </a:effectLst>
        </p:spPr>
      </p:sp>
      <p:pic>
        <p:nvPicPr>
          <p:cNvPr id="22" name="Image 1" descr="img/bortle_scale.png"/>
          <p:cNvPicPr>
            <a:picLocks noChangeAspect="1"/>
          </p:cNvPicPr>
          <p:nvPr/>
        </p:nvPicPr>
        <p:blipFill>
          <a:blip r:embed="rId4"/>
          <a:stretch>
            <a:fillRect/>
          </a:stretch>
        </p:blipFill>
        <p:spPr>
          <a:xfrm>
            <a:off x="822960" y="1920240"/>
            <a:ext cx="6858000" cy="3857625"/>
          </a:xfrm>
          <a:prstGeom prst="rect">
            <a:avLst/>
          </a:prstGeom>
        </p:spPr>
      </p:pic>
      <p:sp>
        <p:nvSpPr>
          <p:cNvPr id="23" name="Shape 19"/>
          <p:cNvSpPr/>
          <p:nvPr/>
        </p:nvSpPr>
        <p:spPr>
          <a:xfrm>
            <a:off x="8092440" y="1783080"/>
            <a:ext cx="3337560" cy="4131945"/>
          </a:xfrm>
          <a:prstGeom prst="roundRect">
            <a:avLst>
              <a:gd name="adj" fmla="val 3288"/>
            </a:avLst>
          </a:prstGeom>
          <a:solidFill>
            <a:srgbClr val="141A3C"/>
          </a:solidFill>
          <a:ln w="12700">
            <a:solidFill>
              <a:srgbClr val="1C2450"/>
            </a:solidFill>
            <a:prstDash val="solid"/>
          </a:ln>
          <a:effectLst>
            <a:outerShdw blurRad="127000" dist="50800" dir="5400000" algn="bl" rotWithShape="0">
              <a:srgbClr val="000000">
                <a:alpha val="30000"/>
              </a:srgbClr>
            </a:outerShdw>
          </a:effectLst>
        </p:spPr>
      </p:sp>
      <p:sp>
        <p:nvSpPr>
          <p:cNvPr id="24" name="Text 20"/>
          <p:cNvSpPr/>
          <p:nvPr/>
        </p:nvSpPr>
        <p:spPr>
          <a:xfrm>
            <a:off x="8366760" y="2011680"/>
            <a:ext cx="2788920" cy="457200"/>
          </a:xfrm>
          <a:prstGeom prst="rect">
            <a:avLst/>
          </a:prstGeom>
          <a:noFill/>
          <a:ln/>
        </p:spPr>
        <p:txBody>
          <a:bodyPr wrap="square" lIns="0" tIns="0" rIns="0" bIns="0" rtlCol="0" anchor="ctr"/>
          <a:lstStyle/>
          <a:p>
            <a:pPr marL="0" indent="0">
              <a:buNone/>
            </a:pPr>
            <a:r>
              <a:rPr lang="en-US" sz="1900" b="1" dirty="0">
                <a:solidFill>
                  <a:srgbClr val="F4B942"/>
                </a:solidFill>
                <a:latin typeface="Cambria" pitchFamily="34" charset="0"/>
                <a:ea typeface="Cambria" pitchFamily="34" charset="-122"/>
                <a:cs typeface="Cambria" pitchFamily="34" charset="-120"/>
              </a:rPr>
              <a:t>Sky Background Glow</a:t>
            </a:r>
            <a:endParaRPr lang="en-US" sz="1900" dirty="0"/>
          </a:p>
        </p:txBody>
      </p:sp>
      <p:sp>
        <p:nvSpPr>
          <p:cNvPr id="25" name="Text 21"/>
          <p:cNvSpPr/>
          <p:nvPr/>
        </p:nvSpPr>
        <p:spPr>
          <a:xfrm>
            <a:off x="8366760" y="2514600"/>
            <a:ext cx="2788920" cy="2926080"/>
          </a:xfrm>
          <a:prstGeom prst="rect">
            <a:avLst/>
          </a:prstGeom>
          <a:noFill/>
          <a:ln/>
        </p:spPr>
        <p:txBody>
          <a:bodyPr wrap="square" lIns="0" tIns="0" rIns="0" bIns="0" rtlCol="0" anchor="t"/>
          <a:lstStyle/>
          <a:p>
            <a:pPr>
              <a:lnSpc>
                <a:spcPct val="120000"/>
              </a:lnSpc>
            </a:pPr>
            <a:r>
              <a:rPr lang="en-US" sz="1500" dirty="0">
                <a:solidFill>
                  <a:srgbClr val="9AA5CC"/>
                </a:solidFill>
                <a:latin typeface="Calibri" pitchFamily="34" charset="0"/>
                <a:ea typeface="Calibri" pitchFamily="34" charset="-122"/>
                <a:cs typeface="Calibri" pitchFamily="34" charset="-120"/>
              </a:rPr>
              <a:t>Sky glow is measured  in units of  mag/arcsec</a:t>
            </a:r>
            <a:r>
              <a:rPr lang="en-US" sz="1500" baseline="30000" dirty="0">
                <a:solidFill>
                  <a:srgbClr val="9AA5CC"/>
                </a:solidFill>
                <a:latin typeface="Calibri" pitchFamily="34" charset="0"/>
                <a:ea typeface="Calibri" pitchFamily="34" charset="-122"/>
                <a:cs typeface="Calibri" pitchFamily="34" charset="-120"/>
              </a:rPr>
              <a:t>²</a:t>
            </a:r>
            <a:r>
              <a:rPr lang="en-US" sz="1500" dirty="0">
                <a:solidFill>
                  <a:srgbClr val="9AA5CC"/>
                </a:solidFill>
                <a:latin typeface="Calibri" pitchFamily="34" charset="0"/>
                <a:ea typeface="Calibri" pitchFamily="34" charset="-122"/>
                <a:cs typeface="Calibri" pitchFamily="34" charset="-120"/>
              </a:rPr>
              <a:t> .</a:t>
            </a:r>
          </a:p>
          <a:p>
            <a:pPr>
              <a:lnSpc>
                <a:spcPct val="120000"/>
              </a:lnSpc>
            </a:pPr>
            <a:endParaRPr lang="en-US" sz="1500" dirty="0"/>
          </a:p>
          <a:p>
            <a:pPr marL="0" indent="0">
              <a:lnSpc>
                <a:spcPct val="120000"/>
              </a:lnSpc>
              <a:buNone/>
            </a:pPr>
            <a:r>
              <a:rPr lang="en-US" sz="1500" dirty="0">
                <a:solidFill>
                  <a:srgbClr val="9AA5CC"/>
                </a:solidFill>
                <a:latin typeface="Calibri" pitchFamily="34" charset="0"/>
                <a:ea typeface="Calibri" pitchFamily="34" charset="-122"/>
                <a:cs typeface="Calibri" pitchFamily="34" charset="-120"/>
              </a:rPr>
              <a:t>For simplicity, most observers use the </a:t>
            </a:r>
            <a:r>
              <a:rPr lang="en-US" sz="1500" b="1" dirty="0">
                <a:solidFill>
                  <a:srgbClr val="56C7E8"/>
                </a:solidFill>
                <a:latin typeface="Calibri" pitchFamily="34" charset="0"/>
                <a:ea typeface="Calibri" pitchFamily="34" charset="-122"/>
                <a:cs typeface="Calibri" pitchFamily="34" charset="-120"/>
              </a:rPr>
              <a:t>Bortle Scale</a:t>
            </a:r>
            <a:r>
              <a:rPr lang="en-US" sz="1500" dirty="0">
                <a:solidFill>
                  <a:srgbClr val="9AA5CC"/>
                </a:solidFill>
                <a:latin typeface="Calibri" pitchFamily="34" charset="0"/>
                <a:ea typeface="Calibri" pitchFamily="34" charset="-122"/>
                <a:cs typeface="Calibri" pitchFamily="34" charset="-120"/>
              </a:rPr>
              <a:t>, a scale that maps a range of SQM values from pristine dark skies to bright inner-city glow.</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A0E27"/>
        </a:solidFill>
        <a:effectLst/>
      </p:bgPr>
    </p:bg>
    <p:spTree>
      <p:nvGrpSpPr>
        <p:cNvPr id="1" name=""/>
        <p:cNvGrpSpPr/>
        <p:nvPr/>
      </p:nvGrpSpPr>
      <p:grpSpPr>
        <a:xfrm>
          <a:off x="0" y="0"/>
          <a:ext cx="0" cy="0"/>
          <a:chOff x="0" y="0"/>
          <a:chExt cx="0" cy="0"/>
        </a:xfrm>
      </p:grpSpPr>
      <p:sp>
        <p:nvSpPr>
          <p:cNvPr id="2" name="Shape 0"/>
          <p:cNvSpPr/>
          <p:nvPr/>
        </p:nvSpPr>
        <p:spPr>
          <a:xfrm>
            <a:off x="640080" y="822960"/>
            <a:ext cx="41148" cy="41148"/>
          </a:xfrm>
          <a:prstGeom prst="ellipse">
            <a:avLst/>
          </a:prstGeom>
          <a:solidFill>
            <a:srgbClr val="F4B942">
              <a:alpha val="65000"/>
            </a:srgbClr>
          </a:solidFill>
          <a:ln/>
        </p:spPr>
      </p:sp>
      <p:sp>
        <p:nvSpPr>
          <p:cNvPr id="3" name="Shape 1"/>
          <p:cNvSpPr/>
          <p:nvPr/>
        </p:nvSpPr>
        <p:spPr>
          <a:xfrm>
            <a:off x="1920240" y="457200"/>
            <a:ext cx="25603" cy="25603"/>
          </a:xfrm>
          <a:prstGeom prst="ellipse">
            <a:avLst/>
          </a:prstGeom>
          <a:solidFill>
            <a:srgbClr val="56C7E8">
              <a:alpha val="45000"/>
            </a:srgbClr>
          </a:solidFill>
          <a:ln/>
        </p:spPr>
      </p:sp>
      <p:sp>
        <p:nvSpPr>
          <p:cNvPr id="4" name="Shape 2"/>
          <p:cNvSpPr/>
          <p:nvPr/>
        </p:nvSpPr>
        <p:spPr>
          <a:xfrm>
            <a:off x="3108960" y="1188720"/>
            <a:ext cx="25603" cy="25603"/>
          </a:xfrm>
          <a:prstGeom prst="ellipse">
            <a:avLst/>
          </a:prstGeom>
          <a:solidFill>
            <a:srgbClr val="56C7E8">
              <a:alpha val="65000"/>
            </a:srgbClr>
          </a:solidFill>
          <a:ln/>
        </p:spPr>
      </p:sp>
      <p:sp>
        <p:nvSpPr>
          <p:cNvPr id="5" name="Shape 3"/>
          <p:cNvSpPr/>
          <p:nvPr/>
        </p:nvSpPr>
        <p:spPr>
          <a:xfrm>
            <a:off x="10881360" y="731520"/>
            <a:ext cx="41148" cy="41148"/>
          </a:xfrm>
          <a:prstGeom prst="ellipse">
            <a:avLst/>
          </a:prstGeom>
          <a:solidFill>
            <a:srgbClr val="56C7E8">
              <a:alpha val="45000"/>
            </a:srgbClr>
          </a:solidFill>
          <a:ln/>
        </p:spPr>
      </p:sp>
      <p:sp>
        <p:nvSpPr>
          <p:cNvPr id="6" name="Shape 4"/>
          <p:cNvSpPr/>
          <p:nvPr/>
        </p:nvSpPr>
        <p:spPr>
          <a:xfrm>
            <a:off x="11521440" y="1737360"/>
            <a:ext cx="25603" cy="25603"/>
          </a:xfrm>
          <a:prstGeom prst="ellipse">
            <a:avLst/>
          </a:prstGeom>
          <a:solidFill>
            <a:srgbClr val="F4B942">
              <a:alpha val="65000"/>
            </a:srgbClr>
          </a:solidFill>
          <a:ln/>
        </p:spPr>
      </p:sp>
      <p:sp>
        <p:nvSpPr>
          <p:cNvPr id="7" name="Shape 5"/>
          <p:cNvSpPr/>
          <p:nvPr/>
        </p:nvSpPr>
        <p:spPr>
          <a:xfrm>
            <a:off x="11155680" y="3108960"/>
            <a:ext cx="25603" cy="25603"/>
          </a:xfrm>
          <a:prstGeom prst="ellipse">
            <a:avLst/>
          </a:prstGeom>
          <a:solidFill>
            <a:srgbClr val="56C7E8">
              <a:alpha val="45000"/>
            </a:srgbClr>
          </a:solidFill>
          <a:ln/>
        </p:spPr>
      </p:sp>
      <p:sp>
        <p:nvSpPr>
          <p:cNvPr id="8" name="Shape 6"/>
          <p:cNvSpPr/>
          <p:nvPr/>
        </p:nvSpPr>
        <p:spPr>
          <a:xfrm>
            <a:off x="457200" y="2834640"/>
            <a:ext cx="41148" cy="41148"/>
          </a:xfrm>
          <a:prstGeom prst="ellipse">
            <a:avLst/>
          </a:prstGeom>
          <a:solidFill>
            <a:srgbClr val="56C7E8">
              <a:alpha val="65000"/>
            </a:srgbClr>
          </a:solidFill>
          <a:ln/>
        </p:spPr>
      </p:sp>
      <p:sp>
        <p:nvSpPr>
          <p:cNvPr id="9" name="Shape 7"/>
          <p:cNvSpPr/>
          <p:nvPr/>
        </p:nvSpPr>
        <p:spPr>
          <a:xfrm>
            <a:off x="1005840" y="4754880"/>
            <a:ext cx="25603" cy="25603"/>
          </a:xfrm>
          <a:prstGeom prst="ellipse">
            <a:avLst/>
          </a:prstGeom>
          <a:solidFill>
            <a:srgbClr val="56C7E8">
              <a:alpha val="45000"/>
            </a:srgbClr>
          </a:solidFill>
          <a:ln/>
        </p:spPr>
      </p:sp>
      <p:sp>
        <p:nvSpPr>
          <p:cNvPr id="10" name="Shape 8"/>
          <p:cNvSpPr/>
          <p:nvPr/>
        </p:nvSpPr>
        <p:spPr>
          <a:xfrm>
            <a:off x="731520" y="6035040"/>
            <a:ext cx="25603" cy="25603"/>
          </a:xfrm>
          <a:prstGeom prst="ellipse">
            <a:avLst/>
          </a:prstGeom>
          <a:solidFill>
            <a:srgbClr val="F4B942">
              <a:alpha val="65000"/>
            </a:srgbClr>
          </a:solidFill>
          <a:ln/>
        </p:spPr>
      </p:sp>
      <p:sp>
        <p:nvSpPr>
          <p:cNvPr id="11" name="Shape 9"/>
          <p:cNvSpPr/>
          <p:nvPr/>
        </p:nvSpPr>
        <p:spPr>
          <a:xfrm>
            <a:off x="11704320" y="5029200"/>
            <a:ext cx="41148" cy="41148"/>
          </a:xfrm>
          <a:prstGeom prst="ellipse">
            <a:avLst/>
          </a:prstGeom>
          <a:solidFill>
            <a:srgbClr val="56C7E8">
              <a:alpha val="45000"/>
            </a:srgbClr>
          </a:solidFill>
          <a:ln/>
        </p:spPr>
      </p:sp>
      <p:sp>
        <p:nvSpPr>
          <p:cNvPr id="12" name="Shape 10"/>
          <p:cNvSpPr/>
          <p:nvPr/>
        </p:nvSpPr>
        <p:spPr>
          <a:xfrm>
            <a:off x="11338560" y="6126480"/>
            <a:ext cx="25603" cy="25603"/>
          </a:xfrm>
          <a:prstGeom prst="ellipse">
            <a:avLst/>
          </a:prstGeom>
          <a:solidFill>
            <a:srgbClr val="56C7E8">
              <a:alpha val="65000"/>
            </a:srgbClr>
          </a:solidFill>
          <a:ln/>
        </p:spPr>
      </p:sp>
      <p:sp>
        <p:nvSpPr>
          <p:cNvPr id="13" name="Shape 11"/>
          <p:cNvSpPr/>
          <p:nvPr/>
        </p:nvSpPr>
        <p:spPr>
          <a:xfrm>
            <a:off x="10607040" y="5669280"/>
            <a:ext cx="25603" cy="25603"/>
          </a:xfrm>
          <a:prstGeom prst="ellipse">
            <a:avLst/>
          </a:prstGeom>
          <a:solidFill>
            <a:srgbClr val="56C7E8">
              <a:alpha val="45000"/>
            </a:srgbClr>
          </a:solidFill>
          <a:ln/>
        </p:spPr>
      </p:sp>
      <p:sp>
        <p:nvSpPr>
          <p:cNvPr id="14" name="Shape 12"/>
          <p:cNvSpPr/>
          <p:nvPr/>
        </p:nvSpPr>
        <p:spPr>
          <a:xfrm>
            <a:off x="4114800" y="365760"/>
            <a:ext cx="41148" cy="41148"/>
          </a:xfrm>
          <a:prstGeom prst="ellipse">
            <a:avLst/>
          </a:prstGeom>
          <a:solidFill>
            <a:srgbClr val="F4B942">
              <a:alpha val="65000"/>
            </a:srgbClr>
          </a:solidFill>
          <a:ln/>
        </p:spPr>
      </p:sp>
      <p:sp>
        <p:nvSpPr>
          <p:cNvPr id="15" name="Shape 13"/>
          <p:cNvSpPr/>
          <p:nvPr/>
        </p:nvSpPr>
        <p:spPr>
          <a:xfrm>
            <a:off x="6217920" y="548640"/>
            <a:ext cx="25603" cy="25603"/>
          </a:xfrm>
          <a:prstGeom prst="ellipse">
            <a:avLst/>
          </a:prstGeom>
          <a:solidFill>
            <a:srgbClr val="56C7E8">
              <a:alpha val="45000"/>
            </a:srgbClr>
          </a:solidFill>
          <a:ln/>
        </p:spPr>
      </p:sp>
      <p:sp>
        <p:nvSpPr>
          <p:cNvPr id="16" name="Shape 14"/>
          <p:cNvSpPr/>
          <p:nvPr/>
        </p:nvSpPr>
        <p:spPr>
          <a:xfrm>
            <a:off x="8412480" y="457200"/>
            <a:ext cx="25603" cy="25603"/>
          </a:xfrm>
          <a:prstGeom prst="ellipse">
            <a:avLst/>
          </a:prstGeom>
          <a:solidFill>
            <a:srgbClr val="56C7E8">
              <a:alpha val="65000"/>
            </a:srgbClr>
          </a:solidFill>
          <a:ln/>
        </p:spPr>
      </p:sp>
      <p:sp>
        <p:nvSpPr>
          <p:cNvPr id="17" name="Shape 15"/>
          <p:cNvSpPr/>
          <p:nvPr/>
        </p:nvSpPr>
        <p:spPr>
          <a:xfrm>
            <a:off x="365760" y="4023360"/>
            <a:ext cx="41148" cy="41148"/>
          </a:xfrm>
          <a:prstGeom prst="ellipse">
            <a:avLst/>
          </a:prstGeom>
          <a:solidFill>
            <a:srgbClr val="56C7E8">
              <a:alpha val="45000"/>
            </a:srgbClr>
          </a:solidFill>
          <a:ln/>
        </p:spPr>
      </p:sp>
      <p:sp>
        <p:nvSpPr>
          <p:cNvPr id="18" name="Shape 16"/>
          <p:cNvSpPr/>
          <p:nvPr/>
        </p:nvSpPr>
        <p:spPr>
          <a:xfrm>
            <a:off x="548640" y="502920"/>
            <a:ext cx="640080" cy="640080"/>
          </a:xfrm>
          <a:prstGeom prst="ellipse">
            <a:avLst/>
          </a:prstGeom>
          <a:solidFill>
            <a:srgbClr val="56C7E8"/>
          </a:solidFill>
          <a:ln/>
          <a:effectLst>
            <a:outerShdw blurRad="101600" dist="38100" dir="5400000" algn="bl" rotWithShape="0">
              <a:srgbClr val="000000">
                <a:alpha val="40000"/>
              </a:srgbClr>
            </a:outerShdw>
          </a:effectLst>
        </p:spPr>
      </p:sp>
      <p:pic>
        <p:nvPicPr>
          <p:cNvPr id="19" name="Image 0" descr="preencoded.png"/>
          <p:cNvPicPr>
            <a:picLocks noChangeAspect="1"/>
          </p:cNvPicPr>
          <p:nvPr/>
        </p:nvPicPr>
        <p:blipFill>
          <a:blip r:embed="rId3"/>
          <a:stretch>
            <a:fillRect/>
          </a:stretch>
        </p:blipFill>
        <p:spPr>
          <a:xfrm>
            <a:off x="708660" y="662940"/>
            <a:ext cx="320040" cy="320040"/>
          </a:xfrm>
          <a:prstGeom prst="rect">
            <a:avLst/>
          </a:prstGeom>
        </p:spPr>
      </p:pic>
      <p:sp>
        <p:nvSpPr>
          <p:cNvPr id="20" name="Text 17"/>
          <p:cNvSpPr/>
          <p:nvPr/>
        </p:nvSpPr>
        <p:spPr>
          <a:xfrm>
            <a:off x="1371600" y="457200"/>
            <a:ext cx="10241280" cy="731520"/>
          </a:xfrm>
          <a:prstGeom prst="rect">
            <a:avLst/>
          </a:prstGeom>
          <a:noFill/>
          <a:ln/>
        </p:spPr>
        <p:txBody>
          <a:bodyPr wrap="square" lIns="0" tIns="0" rIns="0" bIns="0" rtlCol="0" anchor="ctr"/>
          <a:lstStyle/>
          <a:p>
            <a:pPr marL="0" indent="0" algn="l">
              <a:buNone/>
            </a:pPr>
            <a:r>
              <a:rPr lang="en-US" sz="3200" b="1" dirty="0">
                <a:solidFill>
                  <a:srgbClr val="EAEEFB"/>
                </a:solidFill>
                <a:latin typeface="Cambria" pitchFamily="34" charset="0"/>
                <a:ea typeface="Cambria" pitchFamily="34" charset="-122"/>
                <a:cs typeface="Cambria" pitchFamily="34" charset="-120"/>
              </a:rPr>
              <a:t>Surface Brightness &amp; Contrast</a:t>
            </a:r>
            <a:endParaRPr lang="en-US" sz="3200" dirty="0"/>
          </a:p>
        </p:txBody>
      </p:sp>
      <p:sp>
        <p:nvSpPr>
          <p:cNvPr id="21" name="Shape 18"/>
          <p:cNvSpPr/>
          <p:nvPr/>
        </p:nvSpPr>
        <p:spPr>
          <a:xfrm>
            <a:off x="822960" y="1508759"/>
            <a:ext cx="5486400" cy="4774997"/>
          </a:xfrm>
          <a:prstGeom prst="roundRect">
            <a:avLst>
              <a:gd name="adj" fmla="val 2526"/>
            </a:avLst>
          </a:prstGeom>
          <a:solidFill>
            <a:srgbClr val="141A3C"/>
          </a:solidFill>
          <a:ln w="12700">
            <a:solidFill>
              <a:srgbClr val="1C2450"/>
            </a:solidFill>
            <a:prstDash val="solid"/>
          </a:ln>
          <a:effectLst>
            <a:outerShdw blurRad="127000" dist="50800" dir="5400000" algn="bl" rotWithShape="0">
              <a:srgbClr val="000000">
                <a:alpha val="30000"/>
              </a:srgbClr>
            </a:outerShdw>
          </a:effectLst>
        </p:spPr>
      </p:sp>
      <p:sp>
        <p:nvSpPr>
          <p:cNvPr id="22" name="Text 19"/>
          <p:cNvSpPr/>
          <p:nvPr/>
        </p:nvSpPr>
        <p:spPr>
          <a:xfrm>
            <a:off x="1143000" y="1783080"/>
            <a:ext cx="4846320" cy="457200"/>
          </a:xfrm>
          <a:prstGeom prst="rect">
            <a:avLst/>
          </a:prstGeom>
          <a:noFill/>
          <a:ln/>
        </p:spPr>
        <p:txBody>
          <a:bodyPr wrap="square" lIns="0" tIns="0" rIns="0" bIns="0" rtlCol="0" anchor="ctr"/>
          <a:lstStyle/>
          <a:p>
            <a:pPr marL="0" indent="0">
              <a:buNone/>
            </a:pPr>
            <a:r>
              <a:rPr lang="en-US" sz="2200" b="1" dirty="0">
                <a:solidFill>
                  <a:srgbClr val="F4B942"/>
                </a:solidFill>
                <a:latin typeface="Cambria" pitchFamily="34" charset="0"/>
                <a:ea typeface="Cambria" pitchFamily="34" charset="-122"/>
                <a:cs typeface="Cambria" pitchFamily="34" charset="-120"/>
              </a:rPr>
              <a:t>Surface Brightness</a:t>
            </a:r>
            <a:endParaRPr lang="en-US" sz="2200" dirty="0"/>
          </a:p>
        </p:txBody>
      </p:sp>
      <p:sp>
        <p:nvSpPr>
          <p:cNvPr id="23" name="Text 20"/>
          <p:cNvSpPr/>
          <p:nvPr/>
        </p:nvSpPr>
        <p:spPr>
          <a:xfrm>
            <a:off x="1143000" y="2286000"/>
            <a:ext cx="4846320" cy="3661442"/>
          </a:xfrm>
          <a:prstGeom prst="rect">
            <a:avLst/>
          </a:prstGeom>
          <a:noFill/>
          <a:ln/>
        </p:spPr>
        <p:txBody>
          <a:bodyPr wrap="square" lIns="0" tIns="0" rIns="0" bIns="0" rtlCol="0" anchor="t"/>
          <a:lstStyle/>
          <a:p>
            <a:pPr marL="0" indent="0">
              <a:lnSpc>
                <a:spcPct val="122000"/>
              </a:lnSpc>
              <a:buNone/>
            </a:pPr>
            <a:r>
              <a:rPr lang="en-US" sz="1500" dirty="0">
                <a:solidFill>
                  <a:srgbClr val="9AA5CC"/>
                </a:solidFill>
                <a:latin typeface="Calibri" pitchFamily="34" charset="0"/>
                <a:ea typeface="Calibri" pitchFamily="34" charset="-122"/>
                <a:cs typeface="Calibri" pitchFamily="34" charset="-120"/>
              </a:rPr>
              <a:t>Surface Brightness is defined as the total light output from an object(magnitude) divided by the apparent size of the object in arcseconds (mag/arcsec</a:t>
            </a:r>
            <a:r>
              <a:rPr lang="en-US" sz="1500" baseline="30000" dirty="0">
                <a:solidFill>
                  <a:srgbClr val="9AA5CC"/>
                </a:solidFill>
                <a:latin typeface="Calibri" pitchFamily="34" charset="0"/>
                <a:ea typeface="Calibri" pitchFamily="34" charset="-122"/>
                <a:cs typeface="Calibri" pitchFamily="34" charset="-120"/>
              </a:rPr>
              <a:t>²</a:t>
            </a:r>
            <a:r>
              <a:rPr lang="en-US" sz="1500" dirty="0">
                <a:solidFill>
                  <a:srgbClr val="9AA5CC"/>
                </a:solidFill>
                <a:latin typeface="Calibri" pitchFamily="34" charset="0"/>
                <a:ea typeface="Calibri" pitchFamily="34" charset="-122"/>
                <a:cs typeface="Calibri" pitchFamily="34" charset="-120"/>
              </a:rPr>
              <a:t>).</a:t>
            </a:r>
            <a:endParaRPr lang="en-US" sz="1500" dirty="0"/>
          </a:p>
          <a:p>
            <a:pPr marL="0" indent="0">
              <a:lnSpc>
                <a:spcPct val="122000"/>
              </a:lnSpc>
              <a:buNone/>
            </a:pPr>
            <a:endParaRPr lang="en-US" sz="1500" b="1" dirty="0">
              <a:solidFill>
                <a:srgbClr val="EAEEFB"/>
              </a:solidFill>
              <a:latin typeface="Calibri" pitchFamily="34" charset="0"/>
              <a:ea typeface="Calibri" pitchFamily="34" charset="-122"/>
              <a:cs typeface="Calibri" pitchFamily="34" charset="-120"/>
            </a:endParaRPr>
          </a:p>
          <a:p>
            <a:pPr marL="0" indent="0">
              <a:lnSpc>
                <a:spcPct val="122000"/>
              </a:lnSpc>
              <a:buNone/>
            </a:pPr>
            <a:r>
              <a:rPr lang="en-US" sz="1500" b="1" dirty="0">
                <a:solidFill>
                  <a:srgbClr val="EAEEFB"/>
                </a:solidFill>
                <a:latin typeface="Calibri" pitchFamily="34" charset="0"/>
                <a:ea typeface="Calibri" pitchFamily="34" charset="-122"/>
                <a:cs typeface="Calibri" pitchFamily="34" charset="-120"/>
              </a:rPr>
              <a:t>Lower numbers = brighter object</a:t>
            </a:r>
            <a:endParaRPr lang="en-US" sz="1500" dirty="0"/>
          </a:p>
          <a:p>
            <a:pPr marL="0" indent="0">
              <a:lnSpc>
                <a:spcPct val="122000"/>
              </a:lnSpc>
              <a:buNone/>
            </a:pPr>
            <a:endParaRPr lang="en-US" sz="1500" dirty="0">
              <a:solidFill>
                <a:srgbClr val="9AA5CC"/>
              </a:solidFill>
              <a:latin typeface="Calibri" pitchFamily="34" charset="0"/>
              <a:ea typeface="Calibri" pitchFamily="34" charset="-122"/>
              <a:cs typeface="Calibri" pitchFamily="34" charset="-120"/>
            </a:endParaRPr>
          </a:p>
          <a:p>
            <a:pPr marL="0" indent="0">
              <a:lnSpc>
                <a:spcPct val="122000"/>
              </a:lnSpc>
              <a:buNone/>
            </a:pPr>
            <a:r>
              <a:rPr lang="en-US" sz="1500" dirty="0">
                <a:solidFill>
                  <a:srgbClr val="9AA5CC"/>
                </a:solidFill>
                <a:latin typeface="Calibri" pitchFamily="34" charset="0"/>
                <a:ea typeface="Calibri" pitchFamily="34" charset="-122"/>
                <a:cs typeface="Calibri" pitchFamily="34" charset="-120"/>
              </a:rPr>
              <a:t>This is a VERY rough, estimate assuming a uniform brightness over the area of the object.  Real objects in brightness for difference areas of the object.</a:t>
            </a:r>
          </a:p>
          <a:p>
            <a:pPr marL="0" indent="0">
              <a:lnSpc>
                <a:spcPct val="122000"/>
              </a:lnSpc>
              <a:buNone/>
            </a:pPr>
            <a:endParaRPr lang="en-US" sz="1500" dirty="0"/>
          </a:p>
          <a:p>
            <a:pPr marL="0" indent="0">
              <a:lnSpc>
                <a:spcPct val="122000"/>
              </a:lnSpc>
              <a:buNone/>
            </a:pPr>
            <a:r>
              <a:rPr lang="en-US" sz="1500" dirty="0">
                <a:solidFill>
                  <a:srgbClr val="9AA5CC"/>
                </a:solidFill>
                <a:latin typeface="Calibri" pitchFamily="34" charset="0"/>
                <a:ea typeface="Calibri" pitchFamily="34" charset="-122"/>
                <a:cs typeface="Calibri" pitchFamily="34" charset="-120"/>
              </a:rPr>
              <a:t>As an object shrinks, its surface brightness approaches its magnitude. For point sources like stars, magnitude alone describes it.</a:t>
            </a:r>
            <a:endParaRPr lang="en-US" sz="1500" dirty="0"/>
          </a:p>
        </p:txBody>
      </p:sp>
      <p:sp>
        <p:nvSpPr>
          <p:cNvPr id="24" name="Shape 21"/>
          <p:cNvSpPr/>
          <p:nvPr/>
        </p:nvSpPr>
        <p:spPr>
          <a:xfrm>
            <a:off x="6537960" y="1508760"/>
            <a:ext cx="4800600" cy="4774996"/>
          </a:xfrm>
          <a:prstGeom prst="roundRect">
            <a:avLst>
              <a:gd name="adj" fmla="val 2526"/>
            </a:avLst>
          </a:prstGeom>
          <a:solidFill>
            <a:srgbClr val="1C2450"/>
          </a:solidFill>
          <a:ln w="12700">
            <a:solidFill>
              <a:srgbClr val="1C2450"/>
            </a:solidFill>
            <a:prstDash val="solid"/>
          </a:ln>
          <a:effectLst>
            <a:outerShdw blurRad="127000" dist="50800" dir="5400000" algn="bl" rotWithShape="0">
              <a:srgbClr val="000000">
                <a:alpha val="30000"/>
              </a:srgbClr>
            </a:outerShdw>
          </a:effectLst>
        </p:spPr>
      </p:sp>
      <p:sp>
        <p:nvSpPr>
          <p:cNvPr id="25" name="Shape 22"/>
          <p:cNvSpPr/>
          <p:nvPr/>
        </p:nvSpPr>
        <p:spPr>
          <a:xfrm>
            <a:off x="6903720" y="1828800"/>
            <a:ext cx="731520" cy="731520"/>
          </a:xfrm>
          <a:prstGeom prst="ellipse">
            <a:avLst/>
          </a:prstGeom>
          <a:solidFill>
            <a:srgbClr val="56C7E8"/>
          </a:solidFill>
          <a:ln/>
          <a:effectLst>
            <a:outerShdw blurRad="101600" dist="38100" dir="5400000" algn="bl" rotWithShape="0">
              <a:srgbClr val="000000">
                <a:alpha val="40000"/>
              </a:srgbClr>
            </a:outerShdw>
          </a:effectLst>
        </p:spPr>
      </p:sp>
      <p:pic>
        <p:nvPicPr>
          <p:cNvPr id="26" name="Image 1" descr="preencoded.png"/>
          <p:cNvPicPr>
            <a:picLocks noChangeAspect="1"/>
          </p:cNvPicPr>
          <p:nvPr/>
        </p:nvPicPr>
        <p:blipFill>
          <a:blip r:embed="rId4"/>
          <a:stretch>
            <a:fillRect/>
          </a:stretch>
        </p:blipFill>
        <p:spPr>
          <a:xfrm>
            <a:off x="7104888" y="2029968"/>
            <a:ext cx="329184" cy="329184"/>
          </a:xfrm>
          <a:prstGeom prst="rect">
            <a:avLst/>
          </a:prstGeom>
        </p:spPr>
      </p:pic>
      <p:sp>
        <p:nvSpPr>
          <p:cNvPr id="27" name="Text 23"/>
          <p:cNvSpPr/>
          <p:nvPr/>
        </p:nvSpPr>
        <p:spPr>
          <a:xfrm>
            <a:off x="7818120" y="1874520"/>
            <a:ext cx="3291840" cy="640080"/>
          </a:xfrm>
          <a:prstGeom prst="rect">
            <a:avLst/>
          </a:prstGeom>
          <a:noFill/>
          <a:ln/>
        </p:spPr>
        <p:txBody>
          <a:bodyPr wrap="square" lIns="0" tIns="0" rIns="0" bIns="0" rtlCol="0" anchor="ctr"/>
          <a:lstStyle/>
          <a:p>
            <a:pPr marL="0" indent="0">
              <a:buNone/>
            </a:pPr>
            <a:r>
              <a:rPr lang="en-US" sz="2100" b="1" dirty="0">
                <a:solidFill>
                  <a:srgbClr val="EAEEFB"/>
                </a:solidFill>
                <a:latin typeface="Cambria" pitchFamily="34" charset="0"/>
                <a:ea typeface="Cambria" pitchFamily="34" charset="-122"/>
                <a:cs typeface="Cambria" pitchFamily="34" charset="-120"/>
              </a:rPr>
              <a:t>What is Contrast?</a:t>
            </a:r>
            <a:endParaRPr lang="en-US" sz="2100" dirty="0"/>
          </a:p>
        </p:txBody>
      </p:sp>
      <p:sp>
        <p:nvSpPr>
          <p:cNvPr id="28" name="Text 24"/>
          <p:cNvSpPr/>
          <p:nvPr/>
        </p:nvSpPr>
        <p:spPr>
          <a:xfrm>
            <a:off x="6903720" y="2788920"/>
            <a:ext cx="4114800" cy="914400"/>
          </a:xfrm>
          <a:prstGeom prst="rect">
            <a:avLst/>
          </a:prstGeom>
          <a:noFill/>
          <a:ln/>
        </p:spPr>
        <p:txBody>
          <a:bodyPr wrap="square" lIns="0" tIns="0" rIns="0" bIns="0" rtlCol="0" anchor="ctr"/>
          <a:lstStyle/>
          <a:p>
            <a:pPr marL="0" indent="0">
              <a:lnSpc>
                <a:spcPct val="118000"/>
              </a:lnSpc>
              <a:buNone/>
            </a:pPr>
            <a:r>
              <a:rPr lang="en-US" sz="1500" dirty="0">
                <a:solidFill>
                  <a:srgbClr val="9AA5CC"/>
                </a:solidFill>
                <a:latin typeface="Calibri" pitchFamily="34" charset="0"/>
                <a:ea typeface="Calibri" pitchFamily="34" charset="-122"/>
                <a:cs typeface="Calibri" pitchFamily="34" charset="-120"/>
              </a:rPr>
              <a:t>Visibility depends on the difference between an object's surface brightness and the background sky.</a:t>
            </a:r>
            <a:endParaRPr lang="en-US" sz="1500" dirty="0"/>
          </a:p>
        </p:txBody>
      </p:sp>
      <p:sp>
        <p:nvSpPr>
          <p:cNvPr id="29" name="Text 25"/>
          <p:cNvSpPr/>
          <p:nvPr/>
        </p:nvSpPr>
        <p:spPr>
          <a:xfrm>
            <a:off x="6903720" y="3703320"/>
            <a:ext cx="4114800" cy="914400"/>
          </a:xfrm>
          <a:prstGeom prst="rect">
            <a:avLst/>
          </a:prstGeom>
          <a:noFill/>
          <a:ln/>
        </p:spPr>
        <p:txBody>
          <a:bodyPr wrap="square" lIns="0" tIns="0" rIns="0" bIns="0" rtlCol="0" anchor="ctr"/>
          <a:lstStyle/>
          <a:p>
            <a:pPr marL="0" indent="0" algn="l">
              <a:buNone/>
            </a:pPr>
            <a:r>
              <a:rPr lang="en-US" sz="6600" b="1" dirty="0">
                <a:solidFill>
                  <a:srgbClr val="F4B942"/>
                </a:solidFill>
                <a:latin typeface="Cambria" pitchFamily="34" charset="0"/>
                <a:ea typeface="Cambria" pitchFamily="34" charset="-122"/>
                <a:cs typeface="Cambria" pitchFamily="34" charset="-120"/>
              </a:rPr>
              <a:t>0.5</a:t>
            </a:r>
            <a:r>
              <a:rPr lang="en-US" sz="2400" dirty="0">
                <a:solidFill>
                  <a:srgbClr val="EAEEFB"/>
                </a:solidFill>
                <a:latin typeface="Cambria" pitchFamily="34" charset="0"/>
                <a:ea typeface="Cambria" pitchFamily="34" charset="-122"/>
                <a:cs typeface="Cambria" pitchFamily="34" charset="-120"/>
              </a:rPr>
              <a:t> mag</a:t>
            </a:r>
            <a:endParaRPr lang="en-US" sz="6600" dirty="0"/>
          </a:p>
        </p:txBody>
      </p:sp>
      <p:sp>
        <p:nvSpPr>
          <p:cNvPr id="30" name="Text 26"/>
          <p:cNvSpPr/>
          <p:nvPr/>
        </p:nvSpPr>
        <p:spPr>
          <a:xfrm>
            <a:off x="6903720" y="4709160"/>
            <a:ext cx="4114800" cy="914400"/>
          </a:xfrm>
          <a:prstGeom prst="rect">
            <a:avLst/>
          </a:prstGeom>
          <a:noFill/>
          <a:ln/>
        </p:spPr>
        <p:txBody>
          <a:bodyPr wrap="square" lIns="0" tIns="0" rIns="0" bIns="0" rtlCol="0" anchor="ctr"/>
          <a:lstStyle/>
          <a:p>
            <a:pPr marL="0" indent="0">
              <a:lnSpc>
                <a:spcPct val="115000"/>
              </a:lnSpc>
              <a:buNone/>
            </a:pPr>
            <a:r>
              <a:rPr lang="en-US" sz="1450" i="1" dirty="0">
                <a:solidFill>
                  <a:srgbClr val="9AA5CC"/>
                </a:solidFill>
                <a:latin typeface="Calibri" pitchFamily="34" charset="0"/>
                <a:ea typeface="Calibri" pitchFamily="34" charset="-122"/>
                <a:cs typeface="Calibri" pitchFamily="34" charset="-120"/>
              </a:rPr>
              <a:t>Estimated minimum brightness difference needed to distinguish an object from the sky.</a:t>
            </a:r>
            <a:endParaRPr lang="en-US" sz="14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A0E27"/>
        </a:solidFill>
        <a:effectLst/>
      </p:bgPr>
    </p:bg>
    <p:spTree>
      <p:nvGrpSpPr>
        <p:cNvPr id="1" name=""/>
        <p:cNvGrpSpPr/>
        <p:nvPr/>
      </p:nvGrpSpPr>
      <p:grpSpPr>
        <a:xfrm>
          <a:off x="0" y="0"/>
          <a:ext cx="0" cy="0"/>
          <a:chOff x="0" y="0"/>
          <a:chExt cx="0" cy="0"/>
        </a:xfrm>
      </p:grpSpPr>
      <p:sp>
        <p:nvSpPr>
          <p:cNvPr id="2" name="Shape 0"/>
          <p:cNvSpPr/>
          <p:nvPr/>
        </p:nvSpPr>
        <p:spPr>
          <a:xfrm>
            <a:off x="640080" y="822960"/>
            <a:ext cx="41148" cy="41148"/>
          </a:xfrm>
          <a:prstGeom prst="ellipse">
            <a:avLst/>
          </a:prstGeom>
          <a:solidFill>
            <a:srgbClr val="F4B942">
              <a:alpha val="65000"/>
            </a:srgbClr>
          </a:solidFill>
          <a:ln/>
        </p:spPr>
      </p:sp>
      <p:sp>
        <p:nvSpPr>
          <p:cNvPr id="3" name="Shape 1"/>
          <p:cNvSpPr/>
          <p:nvPr/>
        </p:nvSpPr>
        <p:spPr>
          <a:xfrm>
            <a:off x="1920240" y="457200"/>
            <a:ext cx="25603" cy="25603"/>
          </a:xfrm>
          <a:prstGeom prst="ellipse">
            <a:avLst/>
          </a:prstGeom>
          <a:solidFill>
            <a:srgbClr val="56C7E8">
              <a:alpha val="45000"/>
            </a:srgbClr>
          </a:solidFill>
          <a:ln/>
        </p:spPr>
      </p:sp>
      <p:sp>
        <p:nvSpPr>
          <p:cNvPr id="4" name="Shape 2"/>
          <p:cNvSpPr/>
          <p:nvPr/>
        </p:nvSpPr>
        <p:spPr>
          <a:xfrm>
            <a:off x="3108960" y="1188720"/>
            <a:ext cx="25603" cy="25603"/>
          </a:xfrm>
          <a:prstGeom prst="ellipse">
            <a:avLst/>
          </a:prstGeom>
          <a:solidFill>
            <a:srgbClr val="56C7E8">
              <a:alpha val="65000"/>
            </a:srgbClr>
          </a:solidFill>
          <a:ln/>
        </p:spPr>
      </p:sp>
      <p:sp>
        <p:nvSpPr>
          <p:cNvPr id="5" name="Shape 3"/>
          <p:cNvSpPr/>
          <p:nvPr/>
        </p:nvSpPr>
        <p:spPr>
          <a:xfrm>
            <a:off x="10881360" y="731520"/>
            <a:ext cx="41148" cy="41148"/>
          </a:xfrm>
          <a:prstGeom prst="ellipse">
            <a:avLst/>
          </a:prstGeom>
          <a:solidFill>
            <a:srgbClr val="56C7E8">
              <a:alpha val="45000"/>
            </a:srgbClr>
          </a:solidFill>
          <a:ln/>
        </p:spPr>
      </p:sp>
      <p:sp>
        <p:nvSpPr>
          <p:cNvPr id="6" name="Shape 4"/>
          <p:cNvSpPr/>
          <p:nvPr/>
        </p:nvSpPr>
        <p:spPr>
          <a:xfrm>
            <a:off x="11521440" y="1737360"/>
            <a:ext cx="25603" cy="25603"/>
          </a:xfrm>
          <a:prstGeom prst="ellipse">
            <a:avLst/>
          </a:prstGeom>
          <a:solidFill>
            <a:srgbClr val="F4B942">
              <a:alpha val="65000"/>
            </a:srgbClr>
          </a:solidFill>
          <a:ln/>
        </p:spPr>
      </p:sp>
      <p:sp>
        <p:nvSpPr>
          <p:cNvPr id="7" name="Shape 5"/>
          <p:cNvSpPr/>
          <p:nvPr/>
        </p:nvSpPr>
        <p:spPr>
          <a:xfrm>
            <a:off x="11155680" y="3108960"/>
            <a:ext cx="25603" cy="25603"/>
          </a:xfrm>
          <a:prstGeom prst="ellipse">
            <a:avLst/>
          </a:prstGeom>
          <a:solidFill>
            <a:srgbClr val="56C7E8">
              <a:alpha val="45000"/>
            </a:srgbClr>
          </a:solidFill>
          <a:ln/>
        </p:spPr>
      </p:sp>
      <p:sp>
        <p:nvSpPr>
          <p:cNvPr id="8" name="Shape 6"/>
          <p:cNvSpPr/>
          <p:nvPr/>
        </p:nvSpPr>
        <p:spPr>
          <a:xfrm>
            <a:off x="457200" y="2834640"/>
            <a:ext cx="41148" cy="41148"/>
          </a:xfrm>
          <a:prstGeom prst="ellipse">
            <a:avLst/>
          </a:prstGeom>
          <a:solidFill>
            <a:srgbClr val="56C7E8">
              <a:alpha val="65000"/>
            </a:srgbClr>
          </a:solidFill>
          <a:ln/>
        </p:spPr>
      </p:sp>
      <p:sp>
        <p:nvSpPr>
          <p:cNvPr id="9" name="Shape 7"/>
          <p:cNvSpPr/>
          <p:nvPr/>
        </p:nvSpPr>
        <p:spPr>
          <a:xfrm>
            <a:off x="1005840" y="4754880"/>
            <a:ext cx="25603" cy="25603"/>
          </a:xfrm>
          <a:prstGeom prst="ellipse">
            <a:avLst/>
          </a:prstGeom>
          <a:solidFill>
            <a:srgbClr val="56C7E8">
              <a:alpha val="45000"/>
            </a:srgbClr>
          </a:solidFill>
          <a:ln/>
        </p:spPr>
      </p:sp>
      <p:sp>
        <p:nvSpPr>
          <p:cNvPr id="10" name="Shape 8"/>
          <p:cNvSpPr/>
          <p:nvPr/>
        </p:nvSpPr>
        <p:spPr>
          <a:xfrm>
            <a:off x="731520" y="6035040"/>
            <a:ext cx="25603" cy="25603"/>
          </a:xfrm>
          <a:prstGeom prst="ellipse">
            <a:avLst/>
          </a:prstGeom>
          <a:solidFill>
            <a:srgbClr val="F4B942">
              <a:alpha val="65000"/>
            </a:srgbClr>
          </a:solidFill>
          <a:ln/>
        </p:spPr>
      </p:sp>
      <p:sp>
        <p:nvSpPr>
          <p:cNvPr id="11" name="Shape 9"/>
          <p:cNvSpPr/>
          <p:nvPr/>
        </p:nvSpPr>
        <p:spPr>
          <a:xfrm>
            <a:off x="11704320" y="5029200"/>
            <a:ext cx="41148" cy="41148"/>
          </a:xfrm>
          <a:prstGeom prst="ellipse">
            <a:avLst/>
          </a:prstGeom>
          <a:solidFill>
            <a:srgbClr val="56C7E8">
              <a:alpha val="45000"/>
            </a:srgbClr>
          </a:solidFill>
          <a:ln/>
        </p:spPr>
      </p:sp>
      <p:sp>
        <p:nvSpPr>
          <p:cNvPr id="12" name="Shape 10"/>
          <p:cNvSpPr/>
          <p:nvPr/>
        </p:nvSpPr>
        <p:spPr>
          <a:xfrm>
            <a:off x="11338560" y="6126480"/>
            <a:ext cx="25603" cy="25603"/>
          </a:xfrm>
          <a:prstGeom prst="ellipse">
            <a:avLst/>
          </a:prstGeom>
          <a:solidFill>
            <a:srgbClr val="56C7E8">
              <a:alpha val="65000"/>
            </a:srgbClr>
          </a:solidFill>
          <a:ln/>
        </p:spPr>
      </p:sp>
      <p:sp>
        <p:nvSpPr>
          <p:cNvPr id="13" name="Shape 11"/>
          <p:cNvSpPr/>
          <p:nvPr/>
        </p:nvSpPr>
        <p:spPr>
          <a:xfrm>
            <a:off x="10607040" y="5669280"/>
            <a:ext cx="25603" cy="25603"/>
          </a:xfrm>
          <a:prstGeom prst="ellipse">
            <a:avLst/>
          </a:prstGeom>
          <a:solidFill>
            <a:srgbClr val="56C7E8">
              <a:alpha val="45000"/>
            </a:srgbClr>
          </a:solidFill>
          <a:ln/>
        </p:spPr>
      </p:sp>
      <p:sp>
        <p:nvSpPr>
          <p:cNvPr id="14" name="Shape 12"/>
          <p:cNvSpPr/>
          <p:nvPr/>
        </p:nvSpPr>
        <p:spPr>
          <a:xfrm>
            <a:off x="4114800" y="365760"/>
            <a:ext cx="41148" cy="41148"/>
          </a:xfrm>
          <a:prstGeom prst="ellipse">
            <a:avLst/>
          </a:prstGeom>
          <a:solidFill>
            <a:srgbClr val="F4B942">
              <a:alpha val="65000"/>
            </a:srgbClr>
          </a:solidFill>
          <a:ln/>
        </p:spPr>
      </p:sp>
      <p:sp>
        <p:nvSpPr>
          <p:cNvPr id="15" name="Shape 13"/>
          <p:cNvSpPr/>
          <p:nvPr/>
        </p:nvSpPr>
        <p:spPr>
          <a:xfrm>
            <a:off x="6217920" y="548640"/>
            <a:ext cx="25603" cy="25603"/>
          </a:xfrm>
          <a:prstGeom prst="ellipse">
            <a:avLst/>
          </a:prstGeom>
          <a:solidFill>
            <a:srgbClr val="56C7E8">
              <a:alpha val="45000"/>
            </a:srgbClr>
          </a:solidFill>
          <a:ln/>
        </p:spPr>
      </p:sp>
      <p:sp>
        <p:nvSpPr>
          <p:cNvPr id="16" name="Shape 14"/>
          <p:cNvSpPr/>
          <p:nvPr/>
        </p:nvSpPr>
        <p:spPr>
          <a:xfrm>
            <a:off x="8412480" y="457200"/>
            <a:ext cx="25603" cy="25603"/>
          </a:xfrm>
          <a:prstGeom prst="ellipse">
            <a:avLst/>
          </a:prstGeom>
          <a:solidFill>
            <a:srgbClr val="56C7E8">
              <a:alpha val="65000"/>
            </a:srgbClr>
          </a:solidFill>
          <a:ln/>
        </p:spPr>
      </p:sp>
      <p:sp>
        <p:nvSpPr>
          <p:cNvPr id="17" name="Shape 15"/>
          <p:cNvSpPr/>
          <p:nvPr/>
        </p:nvSpPr>
        <p:spPr>
          <a:xfrm>
            <a:off x="365760" y="4023360"/>
            <a:ext cx="41148" cy="41148"/>
          </a:xfrm>
          <a:prstGeom prst="ellipse">
            <a:avLst/>
          </a:prstGeom>
          <a:solidFill>
            <a:srgbClr val="56C7E8">
              <a:alpha val="45000"/>
            </a:srgbClr>
          </a:solidFill>
          <a:ln/>
        </p:spPr>
      </p:sp>
      <p:sp>
        <p:nvSpPr>
          <p:cNvPr id="18" name="Shape 16"/>
          <p:cNvSpPr/>
          <p:nvPr/>
        </p:nvSpPr>
        <p:spPr>
          <a:xfrm>
            <a:off x="548640" y="502920"/>
            <a:ext cx="640080" cy="640080"/>
          </a:xfrm>
          <a:prstGeom prst="ellipse">
            <a:avLst/>
          </a:prstGeom>
          <a:solidFill>
            <a:srgbClr val="56C7E8"/>
          </a:solidFill>
          <a:ln/>
          <a:effectLst>
            <a:outerShdw blurRad="101600" dist="38100" dir="5400000" algn="bl" rotWithShape="0">
              <a:srgbClr val="000000">
                <a:alpha val="40000"/>
              </a:srgbClr>
            </a:outerShdw>
          </a:effectLst>
        </p:spPr>
      </p:sp>
      <p:pic>
        <p:nvPicPr>
          <p:cNvPr id="19" name="Image 0" descr="preencoded.png"/>
          <p:cNvPicPr>
            <a:picLocks noChangeAspect="1"/>
          </p:cNvPicPr>
          <p:nvPr/>
        </p:nvPicPr>
        <p:blipFill>
          <a:blip r:embed="rId3"/>
          <a:stretch>
            <a:fillRect/>
          </a:stretch>
        </p:blipFill>
        <p:spPr>
          <a:xfrm>
            <a:off x="708660" y="662940"/>
            <a:ext cx="320040" cy="320040"/>
          </a:xfrm>
          <a:prstGeom prst="rect">
            <a:avLst/>
          </a:prstGeom>
        </p:spPr>
      </p:pic>
      <p:sp>
        <p:nvSpPr>
          <p:cNvPr id="20" name="Text 17"/>
          <p:cNvSpPr/>
          <p:nvPr/>
        </p:nvSpPr>
        <p:spPr>
          <a:xfrm>
            <a:off x="1371600" y="457200"/>
            <a:ext cx="10241280" cy="731520"/>
          </a:xfrm>
          <a:prstGeom prst="rect">
            <a:avLst/>
          </a:prstGeom>
          <a:noFill/>
          <a:ln/>
        </p:spPr>
        <p:txBody>
          <a:bodyPr wrap="square" lIns="0" tIns="0" rIns="0" bIns="0" rtlCol="0" anchor="ctr"/>
          <a:lstStyle/>
          <a:p>
            <a:pPr marL="0" indent="0" algn="l">
              <a:buNone/>
            </a:pPr>
            <a:r>
              <a:rPr lang="en-US" sz="3200" b="1" dirty="0">
                <a:solidFill>
                  <a:srgbClr val="EAEEFB"/>
                </a:solidFill>
                <a:latin typeface="Cambria" pitchFamily="34" charset="0"/>
                <a:ea typeface="Cambria" pitchFamily="34" charset="-122"/>
                <a:cs typeface="Cambria" pitchFamily="34" charset="-120"/>
              </a:rPr>
              <a:t>Why Your Sky Matters</a:t>
            </a:r>
            <a:endParaRPr lang="en-US" sz="3200" dirty="0"/>
          </a:p>
        </p:txBody>
      </p:sp>
      <p:sp>
        <p:nvSpPr>
          <p:cNvPr id="21" name="Text 18"/>
          <p:cNvSpPr/>
          <p:nvPr/>
        </p:nvSpPr>
        <p:spPr>
          <a:xfrm>
            <a:off x="822960" y="1371600"/>
            <a:ext cx="10515600" cy="548640"/>
          </a:xfrm>
          <a:prstGeom prst="rect">
            <a:avLst/>
          </a:prstGeom>
          <a:noFill/>
          <a:ln/>
        </p:spPr>
        <p:txBody>
          <a:bodyPr wrap="square" lIns="0" tIns="0" rIns="0" bIns="0" rtlCol="0" anchor="ctr"/>
          <a:lstStyle/>
          <a:p>
            <a:pPr marL="0" indent="0">
              <a:buNone/>
            </a:pPr>
            <a:r>
              <a:rPr lang="en-US" sz="1800" i="1" dirty="0">
                <a:solidFill>
                  <a:srgbClr val="9AA5CC"/>
                </a:solidFill>
                <a:latin typeface="Calibri" pitchFamily="34" charset="0"/>
                <a:ea typeface="Calibri" pitchFamily="34" charset="-122"/>
                <a:cs typeface="Calibri" pitchFamily="34" charset="-120"/>
              </a:rPr>
              <a:t>Your local sky brightness limits what you can see — a galaxy dimmer than the sky will never be visible.</a:t>
            </a:r>
            <a:endParaRPr lang="en-US" sz="1800" dirty="0"/>
          </a:p>
        </p:txBody>
      </p:sp>
      <p:sp>
        <p:nvSpPr>
          <p:cNvPr id="22" name="Shape 19"/>
          <p:cNvSpPr/>
          <p:nvPr/>
        </p:nvSpPr>
        <p:spPr>
          <a:xfrm>
            <a:off x="2021967" y="2103120"/>
            <a:ext cx="2516886" cy="3931920"/>
          </a:xfrm>
          <a:prstGeom prst="roundRect">
            <a:avLst>
              <a:gd name="adj" fmla="val 4360"/>
            </a:avLst>
          </a:prstGeom>
          <a:solidFill>
            <a:srgbClr val="141A3C"/>
          </a:solidFill>
          <a:ln w="12700">
            <a:solidFill>
              <a:srgbClr val="1C2450"/>
            </a:solidFill>
            <a:prstDash val="solid"/>
          </a:ln>
          <a:effectLst>
            <a:outerShdw blurRad="127000" dist="50800" dir="5400000" algn="bl" rotWithShape="0">
              <a:srgbClr val="000000">
                <a:alpha val="30000"/>
              </a:srgbClr>
            </a:outerShdw>
          </a:effectLst>
        </p:spPr>
      </p:sp>
      <p:pic>
        <p:nvPicPr>
          <p:cNvPr id="23" name="Image 1" descr="img/sky_bortle1.jpeg"/>
          <p:cNvPicPr>
            <a:picLocks noChangeAspect="1"/>
          </p:cNvPicPr>
          <p:nvPr/>
        </p:nvPicPr>
        <p:blipFill>
          <a:blip r:embed="rId4"/>
          <a:stretch>
            <a:fillRect/>
          </a:stretch>
        </p:blipFill>
        <p:spPr>
          <a:xfrm>
            <a:off x="2131695" y="2212848"/>
            <a:ext cx="2297430" cy="3063240"/>
          </a:xfrm>
          <a:prstGeom prst="rect">
            <a:avLst/>
          </a:prstGeom>
        </p:spPr>
      </p:pic>
      <p:sp>
        <p:nvSpPr>
          <p:cNvPr id="24" name="Shape 20"/>
          <p:cNvSpPr/>
          <p:nvPr/>
        </p:nvSpPr>
        <p:spPr>
          <a:xfrm>
            <a:off x="2754630" y="2350008"/>
            <a:ext cx="1051560" cy="384048"/>
          </a:xfrm>
          <a:prstGeom prst="roundRect">
            <a:avLst>
              <a:gd name="adj" fmla="val 50000"/>
            </a:avLst>
          </a:prstGeom>
          <a:solidFill>
            <a:srgbClr val="F4B942"/>
          </a:solidFill>
          <a:ln/>
        </p:spPr>
      </p:sp>
      <p:sp>
        <p:nvSpPr>
          <p:cNvPr id="25" name="Text 21"/>
          <p:cNvSpPr/>
          <p:nvPr/>
        </p:nvSpPr>
        <p:spPr>
          <a:xfrm>
            <a:off x="2754630" y="2350008"/>
            <a:ext cx="1051560" cy="384048"/>
          </a:xfrm>
          <a:prstGeom prst="rect">
            <a:avLst/>
          </a:prstGeom>
          <a:noFill/>
          <a:ln/>
        </p:spPr>
        <p:txBody>
          <a:bodyPr wrap="square" lIns="0" tIns="0" rIns="0" bIns="0" rtlCol="0" anchor="ctr"/>
          <a:lstStyle/>
          <a:p>
            <a:pPr marL="0" indent="0" algn="ctr">
              <a:buNone/>
            </a:pPr>
            <a:r>
              <a:rPr lang="en-US" sz="1300" b="1" dirty="0">
                <a:solidFill>
                  <a:srgbClr val="0A0E27"/>
                </a:solidFill>
                <a:latin typeface="Calibri" pitchFamily="34" charset="0"/>
                <a:ea typeface="Calibri" pitchFamily="34" charset="-122"/>
                <a:cs typeface="Calibri" pitchFamily="34" charset="-120"/>
              </a:rPr>
              <a:t>Bortle 1</a:t>
            </a:r>
            <a:endParaRPr lang="en-US" sz="1300" dirty="0"/>
          </a:p>
        </p:txBody>
      </p:sp>
      <p:sp>
        <p:nvSpPr>
          <p:cNvPr id="26" name="Text 22"/>
          <p:cNvSpPr/>
          <p:nvPr/>
        </p:nvSpPr>
        <p:spPr>
          <a:xfrm>
            <a:off x="2131695" y="5394960"/>
            <a:ext cx="2297430" cy="457200"/>
          </a:xfrm>
          <a:prstGeom prst="rect">
            <a:avLst/>
          </a:prstGeom>
          <a:noFill/>
          <a:ln/>
        </p:spPr>
        <p:txBody>
          <a:bodyPr wrap="square" lIns="0" tIns="0" rIns="0" bIns="0" rtlCol="0" anchor="ctr"/>
          <a:lstStyle/>
          <a:p>
            <a:pPr marL="0" indent="0" algn="ctr">
              <a:buNone/>
            </a:pPr>
            <a:r>
              <a:rPr lang="en-US" sz="1800" b="1" dirty="0">
                <a:solidFill>
                  <a:srgbClr val="EAEEFB"/>
                </a:solidFill>
                <a:latin typeface="Cambria" pitchFamily="34" charset="0"/>
                <a:ea typeface="Cambria" pitchFamily="34" charset="-122"/>
                <a:cs typeface="Cambria" pitchFamily="34" charset="-120"/>
              </a:rPr>
              <a:t>Dark Sky</a:t>
            </a:r>
            <a:endParaRPr lang="en-US" sz="1800" dirty="0"/>
          </a:p>
        </p:txBody>
      </p:sp>
      <p:sp>
        <p:nvSpPr>
          <p:cNvPr id="27" name="Shape 23"/>
          <p:cNvSpPr/>
          <p:nvPr/>
        </p:nvSpPr>
        <p:spPr>
          <a:xfrm>
            <a:off x="4822317" y="2103120"/>
            <a:ext cx="2516886" cy="3931920"/>
          </a:xfrm>
          <a:prstGeom prst="roundRect">
            <a:avLst>
              <a:gd name="adj" fmla="val 4360"/>
            </a:avLst>
          </a:prstGeom>
          <a:solidFill>
            <a:srgbClr val="141A3C"/>
          </a:solidFill>
          <a:ln w="12700">
            <a:solidFill>
              <a:srgbClr val="1C2450"/>
            </a:solidFill>
            <a:prstDash val="solid"/>
          </a:ln>
          <a:effectLst>
            <a:outerShdw blurRad="127000" dist="50800" dir="5400000" algn="bl" rotWithShape="0">
              <a:srgbClr val="000000">
                <a:alpha val="30000"/>
              </a:srgbClr>
            </a:outerShdw>
          </a:effectLst>
        </p:spPr>
      </p:sp>
      <p:pic>
        <p:nvPicPr>
          <p:cNvPr id="28" name="Image 2" descr="img/sky_bortle4.jpeg"/>
          <p:cNvPicPr>
            <a:picLocks noChangeAspect="1"/>
          </p:cNvPicPr>
          <p:nvPr/>
        </p:nvPicPr>
        <p:blipFill>
          <a:blip r:embed="rId5"/>
          <a:stretch>
            <a:fillRect/>
          </a:stretch>
        </p:blipFill>
        <p:spPr>
          <a:xfrm>
            <a:off x="4932045" y="2212848"/>
            <a:ext cx="2297430" cy="3063240"/>
          </a:xfrm>
          <a:prstGeom prst="rect">
            <a:avLst/>
          </a:prstGeom>
        </p:spPr>
      </p:pic>
      <p:sp>
        <p:nvSpPr>
          <p:cNvPr id="29" name="Shape 24"/>
          <p:cNvSpPr/>
          <p:nvPr/>
        </p:nvSpPr>
        <p:spPr>
          <a:xfrm>
            <a:off x="5554980" y="2350008"/>
            <a:ext cx="1051560" cy="384048"/>
          </a:xfrm>
          <a:prstGeom prst="roundRect">
            <a:avLst>
              <a:gd name="adj" fmla="val 50000"/>
            </a:avLst>
          </a:prstGeom>
          <a:solidFill>
            <a:srgbClr val="56C7E8"/>
          </a:solidFill>
          <a:ln/>
        </p:spPr>
      </p:sp>
      <p:sp>
        <p:nvSpPr>
          <p:cNvPr id="30" name="Text 25"/>
          <p:cNvSpPr/>
          <p:nvPr/>
        </p:nvSpPr>
        <p:spPr>
          <a:xfrm>
            <a:off x="5554980" y="2350008"/>
            <a:ext cx="1051560" cy="384048"/>
          </a:xfrm>
          <a:prstGeom prst="rect">
            <a:avLst/>
          </a:prstGeom>
          <a:noFill/>
          <a:ln/>
        </p:spPr>
        <p:txBody>
          <a:bodyPr wrap="square" lIns="0" tIns="0" rIns="0" bIns="0" rtlCol="0" anchor="ctr"/>
          <a:lstStyle/>
          <a:p>
            <a:pPr marL="0" indent="0" algn="ctr">
              <a:buNone/>
            </a:pPr>
            <a:r>
              <a:rPr lang="en-US" sz="1300" b="1" dirty="0">
                <a:solidFill>
                  <a:srgbClr val="0A0E27"/>
                </a:solidFill>
                <a:latin typeface="Calibri" pitchFamily="34" charset="0"/>
                <a:ea typeface="Calibri" pitchFamily="34" charset="-122"/>
                <a:cs typeface="Calibri" pitchFamily="34" charset="-120"/>
              </a:rPr>
              <a:t>Bortle 4</a:t>
            </a:r>
            <a:endParaRPr lang="en-US" sz="1300" dirty="0"/>
          </a:p>
        </p:txBody>
      </p:sp>
      <p:sp>
        <p:nvSpPr>
          <p:cNvPr id="31" name="Text 26"/>
          <p:cNvSpPr/>
          <p:nvPr/>
        </p:nvSpPr>
        <p:spPr>
          <a:xfrm>
            <a:off x="4932045" y="5394960"/>
            <a:ext cx="2297430" cy="457200"/>
          </a:xfrm>
          <a:prstGeom prst="rect">
            <a:avLst/>
          </a:prstGeom>
          <a:noFill/>
          <a:ln/>
        </p:spPr>
        <p:txBody>
          <a:bodyPr wrap="square" lIns="0" tIns="0" rIns="0" bIns="0" rtlCol="0" anchor="ctr"/>
          <a:lstStyle/>
          <a:p>
            <a:pPr marL="0" indent="0" algn="ctr">
              <a:buNone/>
            </a:pPr>
            <a:r>
              <a:rPr lang="en-US" sz="1800" b="1" dirty="0">
                <a:solidFill>
                  <a:srgbClr val="EAEEFB"/>
                </a:solidFill>
                <a:latin typeface="Cambria" pitchFamily="34" charset="0"/>
                <a:ea typeface="Cambria" pitchFamily="34" charset="-122"/>
                <a:cs typeface="Cambria" pitchFamily="34" charset="-120"/>
              </a:rPr>
              <a:t>Suburban</a:t>
            </a:r>
            <a:endParaRPr lang="en-US" sz="1800" dirty="0"/>
          </a:p>
        </p:txBody>
      </p:sp>
      <p:sp>
        <p:nvSpPr>
          <p:cNvPr id="32" name="Shape 27"/>
          <p:cNvSpPr/>
          <p:nvPr/>
        </p:nvSpPr>
        <p:spPr>
          <a:xfrm>
            <a:off x="7622667" y="2103120"/>
            <a:ext cx="2516886" cy="3931920"/>
          </a:xfrm>
          <a:prstGeom prst="roundRect">
            <a:avLst>
              <a:gd name="adj" fmla="val 4360"/>
            </a:avLst>
          </a:prstGeom>
          <a:solidFill>
            <a:srgbClr val="141A3C"/>
          </a:solidFill>
          <a:ln w="12700">
            <a:solidFill>
              <a:srgbClr val="1C2450"/>
            </a:solidFill>
            <a:prstDash val="solid"/>
          </a:ln>
          <a:effectLst>
            <a:outerShdw blurRad="127000" dist="50800" dir="5400000" algn="bl" rotWithShape="0">
              <a:srgbClr val="000000">
                <a:alpha val="30000"/>
              </a:srgbClr>
            </a:outerShdw>
          </a:effectLst>
        </p:spPr>
      </p:sp>
      <p:pic>
        <p:nvPicPr>
          <p:cNvPr id="33" name="Image 3" descr="img/sky_bortle7.jpeg"/>
          <p:cNvPicPr>
            <a:picLocks noChangeAspect="1"/>
          </p:cNvPicPr>
          <p:nvPr/>
        </p:nvPicPr>
        <p:blipFill>
          <a:blip r:embed="rId6"/>
          <a:stretch>
            <a:fillRect/>
          </a:stretch>
        </p:blipFill>
        <p:spPr>
          <a:xfrm>
            <a:off x="7732395" y="2212848"/>
            <a:ext cx="2297430" cy="3063240"/>
          </a:xfrm>
          <a:prstGeom prst="rect">
            <a:avLst/>
          </a:prstGeom>
        </p:spPr>
      </p:pic>
      <p:sp>
        <p:nvSpPr>
          <p:cNvPr id="34" name="Shape 28"/>
          <p:cNvSpPr/>
          <p:nvPr/>
        </p:nvSpPr>
        <p:spPr>
          <a:xfrm>
            <a:off x="8355330" y="2350008"/>
            <a:ext cx="1051560" cy="384048"/>
          </a:xfrm>
          <a:prstGeom prst="roundRect">
            <a:avLst>
              <a:gd name="adj" fmla="val 50000"/>
            </a:avLst>
          </a:prstGeom>
          <a:solidFill>
            <a:srgbClr val="F97066"/>
          </a:solidFill>
          <a:ln/>
        </p:spPr>
      </p:sp>
      <p:sp>
        <p:nvSpPr>
          <p:cNvPr id="35" name="Text 29"/>
          <p:cNvSpPr/>
          <p:nvPr/>
        </p:nvSpPr>
        <p:spPr>
          <a:xfrm>
            <a:off x="8337614" y="2341018"/>
            <a:ext cx="1051560" cy="384048"/>
          </a:xfrm>
          <a:prstGeom prst="rect">
            <a:avLst/>
          </a:prstGeom>
          <a:noFill/>
          <a:ln/>
        </p:spPr>
        <p:txBody>
          <a:bodyPr wrap="square" lIns="0" tIns="0" rIns="0" bIns="0" rtlCol="0" anchor="ctr"/>
          <a:lstStyle/>
          <a:p>
            <a:pPr marL="0" indent="0" algn="ctr">
              <a:buNone/>
            </a:pPr>
            <a:r>
              <a:rPr lang="en-US" sz="1300" b="1" dirty="0">
                <a:solidFill>
                  <a:srgbClr val="0A0E27"/>
                </a:solidFill>
                <a:latin typeface="Calibri" pitchFamily="34" charset="0"/>
                <a:ea typeface="Calibri" pitchFamily="34" charset="-122"/>
                <a:cs typeface="Calibri" pitchFamily="34" charset="-120"/>
              </a:rPr>
              <a:t>Bortle 7</a:t>
            </a:r>
            <a:endParaRPr lang="en-US" sz="1300" dirty="0"/>
          </a:p>
        </p:txBody>
      </p:sp>
      <p:sp>
        <p:nvSpPr>
          <p:cNvPr id="36" name="Text 30"/>
          <p:cNvSpPr/>
          <p:nvPr/>
        </p:nvSpPr>
        <p:spPr>
          <a:xfrm>
            <a:off x="7732395" y="5394960"/>
            <a:ext cx="2297430" cy="457200"/>
          </a:xfrm>
          <a:prstGeom prst="rect">
            <a:avLst/>
          </a:prstGeom>
          <a:noFill/>
          <a:ln/>
        </p:spPr>
        <p:txBody>
          <a:bodyPr wrap="square" lIns="0" tIns="0" rIns="0" bIns="0" rtlCol="0" anchor="ctr"/>
          <a:lstStyle/>
          <a:p>
            <a:pPr marL="0" indent="0" algn="ctr">
              <a:buNone/>
            </a:pPr>
            <a:r>
              <a:rPr lang="en-US" sz="1800" b="1" dirty="0">
                <a:solidFill>
                  <a:srgbClr val="EAEEFB"/>
                </a:solidFill>
                <a:latin typeface="Cambria" pitchFamily="34" charset="0"/>
                <a:ea typeface="Cambria" pitchFamily="34" charset="-122"/>
                <a:cs typeface="Cambria" pitchFamily="34" charset="-120"/>
              </a:rPr>
              <a:t>City</a:t>
            </a:r>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A0E27"/>
        </a:solidFill>
        <a:effectLst/>
      </p:bgPr>
    </p:bg>
    <p:spTree>
      <p:nvGrpSpPr>
        <p:cNvPr id="1" name=""/>
        <p:cNvGrpSpPr/>
        <p:nvPr/>
      </p:nvGrpSpPr>
      <p:grpSpPr>
        <a:xfrm>
          <a:off x="0" y="0"/>
          <a:ext cx="0" cy="0"/>
          <a:chOff x="0" y="0"/>
          <a:chExt cx="0" cy="0"/>
        </a:xfrm>
      </p:grpSpPr>
      <p:sp>
        <p:nvSpPr>
          <p:cNvPr id="2" name="Shape 0"/>
          <p:cNvSpPr/>
          <p:nvPr/>
        </p:nvSpPr>
        <p:spPr>
          <a:xfrm>
            <a:off x="640080" y="822960"/>
            <a:ext cx="41148" cy="41148"/>
          </a:xfrm>
          <a:prstGeom prst="ellipse">
            <a:avLst/>
          </a:prstGeom>
          <a:solidFill>
            <a:srgbClr val="F4B942">
              <a:alpha val="65000"/>
            </a:srgbClr>
          </a:solidFill>
          <a:ln/>
        </p:spPr>
      </p:sp>
      <p:sp>
        <p:nvSpPr>
          <p:cNvPr id="3" name="Shape 1"/>
          <p:cNvSpPr/>
          <p:nvPr/>
        </p:nvSpPr>
        <p:spPr>
          <a:xfrm>
            <a:off x="1920240" y="457200"/>
            <a:ext cx="25603" cy="25603"/>
          </a:xfrm>
          <a:prstGeom prst="ellipse">
            <a:avLst/>
          </a:prstGeom>
          <a:solidFill>
            <a:srgbClr val="56C7E8">
              <a:alpha val="45000"/>
            </a:srgbClr>
          </a:solidFill>
          <a:ln/>
        </p:spPr>
      </p:sp>
      <p:sp>
        <p:nvSpPr>
          <p:cNvPr id="4" name="Shape 2"/>
          <p:cNvSpPr/>
          <p:nvPr/>
        </p:nvSpPr>
        <p:spPr>
          <a:xfrm>
            <a:off x="3108960" y="1188720"/>
            <a:ext cx="25603" cy="25603"/>
          </a:xfrm>
          <a:prstGeom prst="ellipse">
            <a:avLst/>
          </a:prstGeom>
          <a:solidFill>
            <a:srgbClr val="56C7E8">
              <a:alpha val="65000"/>
            </a:srgbClr>
          </a:solidFill>
          <a:ln/>
        </p:spPr>
      </p:sp>
      <p:sp>
        <p:nvSpPr>
          <p:cNvPr id="5" name="Shape 3"/>
          <p:cNvSpPr/>
          <p:nvPr/>
        </p:nvSpPr>
        <p:spPr>
          <a:xfrm>
            <a:off x="10881360" y="731520"/>
            <a:ext cx="41148" cy="41148"/>
          </a:xfrm>
          <a:prstGeom prst="ellipse">
            <a:avLst/>
          </a:prstGeom>
          <a:solidFill>
            <a:srgbClr val="56C7E8">
              <a:alpha val="45000"/>
            </a:srgbClr>
          </a:solidFill>
          <a:ln/>
        </p:spPr>
      </p:sp>
      <p:sp>
        <p:nvSpPr>
          <p:cNvPr id="6" name="Shape 4"/>
          <p:cNvSpPr/>
          <p:nvPr/>
        </p:nvSpPr>
        <p:spPr>
          <a:xfrm>
            <a:off x="11521440" y="1737360"/>
            <a:ext cx="25603" cy="25603"/>
          </a:xfrm>
          <a:prstGeom prst="ellipse">
            <a:avLst/>
          </a:prstGeom>
          <a:solidFill>
            <a:srgbClr val="F4B942">
              <a:alpha val="65000"/>
            </a:srgbClr>
          </a:solidFill>
          <a:ln/>
        </p:spPr>
      </p:sp>
      <p:sp>
        <p:nvSpPr>
          <p:cNvPr id="7" name="Shape 5"/>
          <p:cNvSpPr/>
          <p:nvPr/>
        </p:nvSpPr>
        <p:spPr>
          <a:xfrm>
            <a:off x="11155680" y="3108960"/>
            <a:ext cx="25603" cy="25603"/>
          </a:xfrm>
          <a:prstGeom prst="ellipse">
            <a:avLst/>
          </a:prstGeom>
          <a:solidFill>
            <a:srgbClr val="56C7E8">
              <a:alpha val="45000"/>
            </a:srgbClr>
          </a:solidFill>
          <a:ln/>
        </p:spPr>
      </p:sp>
      <p:sp>
        <p:nvSpPr>
          <p:cNvPr id="8" name="Shape 6"/>
          <p:cNvSpPr/>
          <p:nvPr/>
        </p:nvSpPr>
        <p:spPr>
          <a:xfrm>
            <a:off x="457200" y="2834640"/>
            <a:ext cx="41148" cy="41148"/>
          </a:xfrm>
          <a:prstGeom prst="ellipse">
            <a:avLst/>
          </a:prstGeom>
          <a:solidFill>
            <a:srgbClr val="56C7E8">
              <a:alpha val="65000"/>
            </a:srgbClr>
          </a:solidFill>
          <a:ln/>
        </p:spPr>
      </p:sp>
      <p:sp>
        <p:nvSpPr>
          <p:cNvPr id="9" name="Shape 7"/>
          <p:cNvSpPr/>
          <p:nvPr/>
        </p:nvSpPr>
        <p:spPr>
          <a:xfrm>
            <a:off x="1005840" y="4754880"/>
            <a:ext cx="25603" cy="25603"/>
          </a:xfrm>
          <a:prstGeom prst="ellipse">
            <a:avLst/>
          </a:prstGeom>
          <a:solidFill>
            <a:srgbClr val="56C7E8">
              <a:alpha val="45000"/>
            </a:srgbClr>
          </a:solidFill>
          <a:ln/>
        </p:spPr>
      </p:sp>
      <p:sp>
        <p:nvSpPr>
          <p:cNvPr id="10" name="Shape 8"/>
          <p:cNvSpPr/>
          <p:nvPr/>
        </p:nvSpPr>
        <p:spPr>
          <a:xfrm>
            <a:off x="731520" y="6035040"/>
            <a:ext cx="25603" cy="25603"/>
          </a:xfrm>
          <a:prstGeom prst="ellipse">
            <a:avLst/>
          </a:prstGeom>
          <a:solidFill>
            <a:srgbClr val="F4B942">
              <a:alpha val="65000"/>
            </a:srgbClr>
          </a:solidFill>
          <a:ln/>
        </p:spPr>
      </p:sp>
      <p:sp>
        <p:nvSpPr>
          <p:cNvPr id="11" name="Shape 9"/>
          <p:cNvSpPr/>
          <p:nvPr/>
        </p:nvSpPr>
        <p:spPr>
          <a:xfrm>
            <a:off x="11704320" y="5029200"/>
            <a:ext cx="41148" cy="41148"/>
          </a:xfrm>
          <a:prstGeom prst="ellipse">
            <a:avLst/>
          </a:prstGeom>
          <a:solidFill>
            <a:srgbClr val="56C7E8">
              <a:alpha val="45000"/>
            </a:srgbClr>
          </a:solidFill>
          <a:ln/>
        </p:spPr>
      </p:sp>
      <p:sp>
        <p:nvSpPr>
          <p:cNvPr id="12" name="Shape 10"/>
          <p:cNvSpPr/>
          <p:nvPr/>
        </p:nvSpPr>
        <p:spPr>
          <a:xfrm>
            <a:off x="11338560" y="6126480"/>
            <a:ext cx="25603" cy="25603"/>
          </a:xfrm>
          <a:prstGeom prst="ellipse">
            <a:avLst/>
          </a:prstGeom>
          <a:solidFill>
            <a:srgbClr val="56C7E8">
              <a:alpha val="65000"/>
            </a:srgbClr>
          </a:solidFill>
          <a:ln/>
        </p:spPr>
      </p:sp>
      <p:sp>
        <p:nvSpPr>
          <p:cNvPr id="13" name="Shape 11"/>
          <p:cNvSpPr/>
          <p:nvPr/>
        </p:nvSpPr>
        <p:spPr>
          <a:xfrm>
            <a:off x="10607040" y="5669280"/>
            <a:ext cx="25603" cy="25603"/>
          </a:xfrm>
          <a:prstGeom prst="ellipse">
            <a:avLst/>
          </a:prstGeom>
          <a:solidFill>
            <a:srgbClr val="56C7E8">
              <a:alpha val="45000"/>
            </a:srgbClr>
          </a:solidFill>
          <a:ln/>
        </p:spPr>
      </p:sp>
      <p:sp>
        <p:nvSpPr>
          <p:cNvPr id="14" name="Shape 12"/>
          <p:cNvSpPr/>
          <p:nvPr/>
        </p:nvSpPr>
        <p:spPr>
          <a:xfrm>
            <a:off x="4114800" y="365760"/>
            <a:ext cx="41148" cy="41148"/>
          </a:xfrm>
          <a:prstGeom prst="ellipse">
            <a:avLst/>
          </a:prstGeom>
          <a:solidFill>
            <a:srgbClr val="F4B942">
              <a:alpha val="65000"/>
            </a:srgbClr>
          </a:solidFill>
          <a:ln/>
        </p:spPr>
      </p:sp>
      <p:sp>
        <p:nvSpPr>
          <p:cNvPr id="15" name="Shape 13"/>
          <p:cNvSpPr/>
          <p:nvPr/>
        </p:nvSpPr>
        <p:spPr>
          <a:xfrm>
            <a:off x="6217920" y="548640"/>
            <a:ext cx="25603" cy="25603"/>
          </a:xfrm>
          <a:prstGeom prst="ellipse">
            <a:avLst/>
          </a:prstGeom>
          <a:solidFill>
            <a:srgbClr val="56C7E8">
              <a:alpha val="45000"/>
            </a:srgbClr>
          </a:solidFill>
          <a:ln/>
        </p:spPr>
      </p:sp>
      <p:sp>
        <p:nvSpPr>
          <p:cNvPr id="16" name="Shape 14"/>
          <p:cNvSpPr/>
          <p:nvPr/>
        </p:nvSpPr>
        <p:spPr>
          <a:xfrm>
            <a:off x="8412480" y="457200"/>
            <a:ext cx="25603" cy="25603"/>
          </a:xfrm>
          <a:prstGeom prst="ellipse">
            <a:avLst/>
          </a:prstGeom>
          <a:solidFill>
            <a:srgbClr val="56C7E8">
              <a:alpha val="65000"/>
            </a:srgbClr>
          </a:solidFill>
          <a:ln/>
        </p:spPr>
      </p:sp>
      <p:sp>
        <p:nvSpPr>
          <p:cNvPr id="17" name="Shape 15"/>
          <p:cNvSpPr/>
          <p:nvPr/>
        </p:nvSpPr>
        <p:spPr>
          <a:xfrm>
            <a:off x="365760" y="4023360"/>
            <a:ext cx="41148" cy="41148"/>
          </a:xfrm>
          <a:prstGeom prst="ellipse">
            <a:avLst/>
          </a:prstGeom>
          <a:solidFill>
            <a:srgbClr val="56C7E8">
              <a:alpha val="45000"/>
            </a:srgbClr>
          </a:solidFill>
          <a:ln/>
        </p:spPr>
      </p:sp>
      <p:sp>
        <p:nvSpPr>
          <p:cNvPr id="18" name="Shape 16"/>
          <p:cNvSpPr/>
          <p:nvPr/>
        </p:nvSpPr>
        <p:spPr>
          <a:xfrm>
            <a:off x="548640" y="502920"/>
            <a:ext cx="640080" cy="640080"/>
          </a:xfrm>
          <a:prstGeom prst="ellipse">
            <a:avLst/>
          </a:prstGeom>
          <a:solidFill>
            <a:srgbClr val="F4B942"/>
          </a:solidFill>
          <a:ln/>
          <a:effectLst>
            <a:outerShdw blurRad="101600" dist="38100" dir="5400000" algn="bl" rotWithShape="0">
              <a:srgbClr val="000000">
                <a:alpha val="40000"/>
              </a:srgbClr>
            </a:outerShdw>
          </a:effectLst>
        </p:spPr>
      </p:sp>
      <p:pic>
        <p:nvPicPr>
          <p:cNvPr id="19" name="Image 0" descr="preencoded.png"/>
          <p:cNvPicPr>
            <a:picLocks noChangeAspect="1"/>
          </p:cNvPicPr>
          <p:nvPr/>
        </p:nvPicPr>
        <p:blipFill>
          <a:blip r:embed="rId3"/>
          <a:stretch>
            <a:fillRect/>
          </a:stretch>
        </p:blipFill>
        <p:spPr>
          <a:xfrm>
            <a:off x="708660" y="662940"/>
            <a:ext cx="320040" cy="320040"/>
          </a:xfrm>
          <a:prstGeom prst="rect">
            <a:avLst/>
          </a:prstGeom>
        </p:spPr>
      </p:pic>
      <p:sp>
        <p:nvSpPr>
          <p:cNvPr id="20" name="Text 17"/>
          <p:cNvSpPr/>
          <p:nvPr/>
        </p:nvSpPr>
        <p:spPr>
          <a:xfrm>
            <a:off x="1371600" y="457200"/>
            <a:ext cx="10241280" cy="731520"/>
          </a:xfrm>
          <a:prstGeom prst="rect">
            <a:avLst/>
          </a:prstGeom>
          <a:noFill/>
          <a:ln/>
        </p:spPr>
        <p:txBody>
          <a:bodyPr wrap="square" lIns="0" tIns="0" rIns="0" bIns="0" rtlCol="0" anchor="ctr"/>
          <a:lstStyle/>
          <a:p>
            <a:pPr marL="0" indent="0" algn="l">
              <a:buNone/>
            </a:pPr>
            <a:r>
              <a:rPr lang="en-US" sz="3200" b="1" dirty="0">
                <a:solidFill>
                  <a:srgbClr val="EAEEFB"/>
                </a:solidFill>
                <a:latin typeface="Cambria" pitchFamily="34" charset="0"/>
                <a:ea typeface="Cambria" pitchFamily="34" charset="-122"/>
                <a:cs typeface="Cambria" pitchFamily="34" charset="-120"/>
              </a:rPr>
              <a:t>Aperture Size</a:t>
            </a:r>
            <a:endParaRPr lang="en-US" sz="3200" dirty="0"/>
          </a:p>
        </p:txBody>
      </p:sp>
      <p:sp>
        <p:nvSpPr>
          <p:cNvPr id="21" name="Text 18"/>
          <p:cNvSpPr/>
          <p:nvPr/>
        </p:nvSpPr>
        <p:spPr>
          <a:xfrm>
            <a:off x="822960" y="1371600"/>
            <a:ext cx="10515600" cy="457200"/>
          </a:xfrm>
          <a:prstGeom prst="rect">
            <a:avLst/>
          </a:prstGeom>
          <a:noFill/>
          <a:ln/>
        </p:spPr>
        <p:txBody>
          <a:bodyPr wrap="square" lIns="0" tIns="0" rIns="0" bIns="0" rtlCol="0" anchor="ctr"/>
          <a:lstStyle/>
          <a:p>
            <a:pPr marL="0" indent="0">
              <a:buNone/>
            </a:pPr>
            <a:r>
              <a:rPr lang="en-US" sz="1900" i="1" dirty="0">
                <a:solidFill>
                  <a:srgbClr val="9AA5CC"/>
                </a:solidFill>
                <a:latin typeface="Calibri" pitchFamily="34" charset="0"/>
                <a:ea typeface="Calibri" pitchFamily="34" charset="-122"/>
                <a:cs typeface="Calibri" pitchFamily="34" charset="-120"/>
              </a:rPr>
              <a:t>Aperture drives two key capabilities of your telescope.</a:t>
            </a:r>
            <a:endParaRPr lang="en-US" sz="1900" dirty="0"/>
          </a:p>
        </p:txBody>
      </p:sp>
      <p:sp>
        <p:nvSpPr>
          <p:cNvPr id="22" name="Shape 19"/>
          <p:cNvSpPr/>
          <p:nvPr/>
        </p:nvSpPr>
        <p:spPr>
          <a:xfrm>
            <a:off x="822960" y="2148840"/>
            <a:ext cx="5074920" cy="3611880"/>
          </a:xfrm>
          <a:prstGeom prst="roundRect">
            <a:avLst>
              <a:gd name="adj" fmla="val 3038"/>
            </a:avLst>
          </a:prstGeom>
          <a:solidFill>
            <a:srgbClr val="141A3C"/>
          </a:solidFill>
          <a:ln w="12700">
            <a:solidFill>
              <a:srgbClr val="1C2450"/>
            </a:solidFill>
            <a:prstDash val="solid"/>
          </a:ln>
          <a:effectLst>
            <a:outerShdw blurRad="127000" dist="50800" dir="5400000" algn="bl" rotWithShape="0">
              <a:srgbClr val="000000">
                <a:alpha val="30000"/>
              </a:srgbClr>
            </a:outerShdw>
          </a:effectLst>
        </p:spPr>
      </p:sp>
      <p:sp>
        <p:nvSpPr>
          <p:cNvPr id="23" name="Shape 20"/>
          <p:cNvSpPr/>
          <p:nvPr/>
        </p:nvSpPr>
        <p:spPr>
          <a:xfrm>
            <a:off x="1234440" y="2514600"/>
            <a:ext cx="822960" cy="822960"/>
          </a:xfrm>
          <a:prstGeom prst="ellipse">
            <a:avLst/>
          </a:prstGeom>
          <a:solidFill>
            <a:srgbClr val="56C7E8"/>
          </a:solidFill>
          <a:ln/>
          <a:effectLst>
            <a:outerShdw blurRad="101600" dist="38100" dir="5400000" algn="bl" rotWithShape="0">
              <a:srgbClr val="000000">
                <a:alpha val="40000"/>
              </a:srgbClr>
            </a:outerShdw>
          </a:effectLst>
        </p:spPr>
      </p:sp>
      <p:pic>
        <p:nvPicPr>
          <p:cNvPr id="24" name="Image 1" descr="preencoded.png"/>
          <p:cNvPicPr>
            <a:picLocks noChangeAspect="1"/>
          </p:cNvPicPr>
          <p:nvPr/>
        </p:nvPicPr>
        <p:blipFill>
          <a:blip r:embed="rId4"/>
          <a:stretch>
            <a:fillRect/>
          </a:stretch>
        </p:blipFill>
        <p:spPr>
          <a:xfrm>
            <a:off x="1463040" y="2743200"/>
            <a:ext cx="365760" cy="365760"/>
          </a:xfrm>
          <a:prstGeom prst="rect">
            <a:avLst/>
          </a:prstGeom>
        </p:spPr>
      </p:pic>
      <p:sp>
        <p:nvSpPr>
          <p:cNvPr id="25" name="Text 21"/>
          <p:cNvSpPr/>
          <p:nvPr/>
        </p:nvSpPr>
        <p:spPr>
          <a:xfrm>
            <a:off x="2240280" y="2560320"/>
            <a:ext cx="3291840" cy="731520"/>
          </a:xfrm>
          <a:prstGeom prst="rect">
            <a:avLst/>
          </a:prstGeom>
          <a:noFill/>
          <a:ln/>
        </p:spPr>
        <p:txBody>
          <a:bodyPr wrap="square" lIns="0" tIns="0" rIns="0" bIns="0" rtlCol="0" anchor="ctr"/>
          <a:lstStyle/>
          <a:p>
            <a:pPr marL="0" indent="0">
              <a:buNone/>
            </a:pPr>
            <a:r>
              <a:rPr lang="en-US" sz="2400" b="1" dirty="0">
                <a:solidFill>
                  <a:srgbClr val="EAEEFB"/>
                </a:solidFill>
                <a:latin typeface="Cambria" pitchFamily="34" charset="0"/>
                <a:ea typeface="Cambria" pitchFamily="34" charset="-122"/>
                <a:cs typeface="Cambria" pitchFamily="34" charset="-120"/>
              </a:rPr>
              <a:t>Resolution</a:t>
            </a:r>
            <a:endParaRPr lang="en-US" sz="2400" dirty="0"/>
          </a:p>
        </p:txBody>
      </p:sp>
      <p:sp>
        <p:nvSpPr>
          <p:cNvPr id="26" name="Text 22"/>
          <p:cNvSpPr/>
          <p:nvPr/>
        </p:nvSpPr>
        <p:spPr>
          <a:xfrm>
            <a:off x="1234440" y="3566160"/>
            <a:ext cx="4297680" cy="2011680"/>
          </a:xfrm>
          <a:prstGeom prst="rect">
            <a:avLst/>
          </a:prstGeom>
          <a:noFill/>
          <a:ln/>
        </p:spPr>
        <p:txBody>
          <a:bodyPr wrap="square" lIns="0" tIns="0" rIns="0" bIns="0" rtlCol="0" anchor="ctr"/>
          <a:lstStyle/>
          <a:p>
            <a:pPr marL="0" indent="0">
              <a:lnSpc>
                <a:spcPct val="120000"/>
              </a:lnSpc>
              <a:buNone/>
            </a:pPr>
            <a:r>
              <a:rPr lang="en-US" sz="1550" dirty="0">
                <a:solidFill>
                  <a:srgbClr val="9AA5CC"/>
                </a:solidFill>
                <a:latin typeface="Calibri" pitchFamily="34" charset="0"/>
                <a:ea typeface="Calibri" pitchFamily="34" charset="-122"/>
                <a:cs typeface="Calibri" pitchFamily="34" charset="-120"/>
              </a:rPr>
              <a:t>The ability to see finer detail and split close multiple-star systems. Larger apertures help — up to a point. Around 9.25" with good optics.  After that  the atmosphere becomes the limiting factor, so more aperture won’t help resolve fine details on the Moon and planets or split doubles.</a:t>
            </a:r>
            <a:endParaRPr lang="en-US" sz="1550" dirty="0"/>
          </a:p>
        </p:txBody>
      </p:sp>
      <p:sp>
        <p:nvSpPr>
          <p:cNvPr id="27" name="Shape 23"/>
          <p:cNvSpPr/>
          <p:nvPr/>
        </p:nvSpPr>
        <p:spPr>
          <a:xfrm>
            <a:off x="6355080" y="2148840"/>
            <a:ext cx="5074920" cy="3611880"/>
          </a:xfrm>
          <a:prstGeom prst="roundRect">
            <a:avLst>
              <a:gd name="adj" fmla="val 3038"/>
            </a:avLst>
          </a:prstGeom>
          <a:solidFill>
            <a:srgbClr val="141A3C"/>
          </a:solidFill>
          <a:ln w="12700">
            <a:solidFill>
              <a:srgbClr val="1C2450"/>
            </a:solidFill>
            <a:prstDash val="solid"/>
          </a:ln>
          <a:effectLst>
            <a:outerShdw blurRad="127000" dist="50800" dir="5400000" algn="bl" rotWithShape="0">
              <a:srgbClr val="000000">
                <a:alpha val="30000"/>
              </a:srgbClr>
            </a:outerShdw>
          </a:effectLst>
        </p:spPr>
      </p:sp>
      <p:sp>
        <p:nvSpPr>
          <p:cNvPr id="28" name="Shape 24"/>
          <p:cNvSpPr/>
          <p:nvPr/>
        </p:nvSpPr>
        <p:spPr>
          <a:xfrm>
            <a:off x="6766560" y="2514600"/>
            <a:ext cx="822960" cy="822960"/>
          </a:xfrm>
          <a:prstGeom prst="ellipse">
            <a:avLst/>
          </a:prstGeom>
          <a:solidFill>
            <a:srgbClr val="F4B942"/>
          </a:solidFill>
          <a:ln/>
          <a:effectLst>
            <a:outerShdw blurRad="101600" dist="38100" dir="5400000" algn="bl" rotWithShape="0">
              <a:srgbClr val="000000">
                <a:alpha val="40000"/>
              </a:srgbClr>
            </a:outerShdw>
          </a:effectLst>
        </p:spPr>
      </p:sp>
      <p:pic>
        <p:nvPicPr>
          <p:cNvPr id="29" name="Image 2" descr="preencoded.png"/>
          <p:cNvPicPr>
            <a:picLocks noChangeAspect="1"/>
          </p:cNvPicPr>
          <p:nvPr/>
        </p:nvPicPr>
        <p:blipFill>
          <a:blip r:embed="rId5"/>
          <a:stretch>
            <a:fillRect/>
          </a:stretch>
        </p:blipFill>
        <p:spPr>
          <a:xfrm>
            <a:off x="6995160" y="2743200"/>
            <a:ext cx="365760" cy="365760"/>
          </a:xfrm>
          <a:prstGeom prst="rect">
            <a:avLst/>
          </a:prstGeom>
        </p:spPr>
      </p:pic>
      <p:sp>
        <p:nvSpPr>
          <p:cNvPr id="30" name="Text 25"/>
          <p:cNvSpPr/>
          <p:nvPr/>
        </p:nvSpPr>
        <p:spPr>
          <a:xfrm>
            <a:off x="7772400" y="2560320"/>
            <a:ext cx="3291840" cy="731520"/>
          </a:xfrm>
          <a:prstGeom prst="rect">
            <a:avLst/>
          </a:prstGeom>
          <a:noFill/>
          <a:ln/>
        </p:spPr>
        <p:txBody>
          <a:bodyPr wrap="square" lIns="0" tIns="0" rIns="0" bIns="0" rtlCol="0" anchor="ctr"/>
          <a:lstStyle/>
          <a:p>
            <a:pPr marL="0" indent="0">
              <a:buNone/>
            </a:pPr>
            <a:r>
              <a:rPr lang="en-US" sz="2400" b="1" dirty="0">
                <a:solidFill>
                  <a:srgbClr val="EAEEFB"/>
                </a:solidFill>
                <a:latin typeface="Cambria" pitchFamily="34" charset="0"/>
                <a:ea typeface="Cambria" pitchFamily="34" charset="-122"/>
                <a:cs typeface="Cambria" pitchFamily="34" charset="-120"/>
              </a:rPr>
              <a:t>Light Gathering Power</a:t>
            </a:r>
            <a:endParaRPr lang="en-US" sz="2400" dirty="0"/>
          </a:p>
        </p:txBody>
      </p:sp>
      <p:sp>
        <p:nvSpPr>
          <p:cNvPr id="31" name="Text 26"/>
          <p:cNvSpPr/>
          <p:nvPr/>
        </p:nvSpPr>
        <p:spPr>
          <a:xfrm>
            <a:off x="6766560" y="3566160"/>
            <a:ext cx="4297680" cy="1504188"/>
          </a:xfrm>
          <a:prstGeom prst="rect">
            <a:avLst/>
          </a:prstGeom>
          <a:noFill/>
          <a:ln/>
        </p:spPr>
        <p:txBody>
          <a:bodyPr wrap="square" lIns="0" tIns="0" rIns="0" bIns="0" rtlCol="0" anchor="ctr"/>
          <a:lstStyle/>
          <a:p>
            <a:pPr marL="0" indent="0">
              <a:lnSpc>
                <a:spcPct val="120000"/>
              </a:lnSpc>
              <a:buNone/>
            </a:pPr>
            <a:r>
              <a:rPr lang="en-US" sz="1550" dirty="0">
                <a:solidFill>
                  <a:srgbClr val="9AA5CC"/>
                </a:solidFill>
                <a:latin typeface="Calibri" pitchFamily="34" charset="0"/>
                <a:ea typeface="Calibri" pitchFamily="34" charset="-122"/>
                <a:cs typeface="Calibri" pitchFamily="34" charset="-120"/>
              </a:rPr>
              <a:t>Aperture size directly impacts how bright objects appear. There is no practical limit to the benefit for increasing aperture size.   Bigger is always better when it comes to seeing dim deep sky objects.</a:t>
            </a:r>
            <a:endParaRPr lang="en-US" sz="15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A0E27"/>
        </a:solidFill>
        <a:effectLst/>
      </p:bgPr>
    </p:bg>
    <p:spTree>
      <p:nvGrpSpPr>
        <p:cNvPr id="1" name=""/>
        <p:cNvGrpSpPr/>
        <p:nvPr/>
      </p:nvGrpSpPr>
      <p:grpSpPr>
        <a:xfrm>
          <a:off x="0" y="0"/>
          <a:ext cx="0" cy="0"/>
          <a:chOff x="0" y="0"/>
          <a:chExt cx="0" cy="0"/>
        </a:xfrm>
      </p:grpSpPr>
      <p:sp>
        <p:nvSpPr>
          <p:cNvPr id="2" name="Shape 0"/>
          <p:cNvSpPr/>
          <p:nvPr/>
        </p:nvSpPr>
        <p:spPr>
          <a:xfrm>
            <a:off x="640080" y="822960"/>
            <a:ext cx="41148" cy="41148"/>
          </a:xfrm>
          <a:prstGeom prst="ellipse">
            <a:avLst/>
          </a:prstGeom>
          <a:solidFill>
            <a:srgbClr val="F4B942">
              <a:alpha val="65000"/>
            </a:srgbClr>
          </a:solidFill>
          <a:ln/>
        </p:spPr>
      </p:sp>
      <p:sp>
        <p:nvSpPr>
          <p:cNvPr id="3" name="Shape 1"/>
          <p:cNvSpPr/>
          <p:nvPr/>
        </p:nvSpPr>
        <p:spPr>
          <a:xfrm>
            <a:off x="1920240" y="457200"/>
            <a:ext cx="25603" cy="25603"/>
          </a:xfrm>
          <a:prstGeom prst="ellipse">
            <a:avLst/>
          </a:prstGeom>
          <a:solidFill>
            <a:srgbClr val="56C7E8">
              <a:alpha val="45000"/>
            </a:srgbClr>
          </a:solidFill>
          <a:ln/>
        </p:spPr>
      </p:sp>
      <p:sp>
        <p:nvSpPr>
          <p:cNvPr id="4" name="Shape 2"/>
          <p:cNvSpPr/>
          <p:nvPr/>
        </p:nvSpPr>
        <p:spPr>
          <a:xfrm>
            <a:off x="3108960" y="1188720"/>
            <a:ext cx="25603" cy="25603"/>
          </a:xfrm>
          <a:prstGeom prst="ellipse">
            <a:avLst/>
          </a:prstGeom>
          <a:solidFill>
            <a:srgbClr val="56C7E8">
              <a:alpha val="65000"/>
            </a:srgbClr>
          </a:solidFill>
          <a:ln/>
        </p:spPr>
      </p:sp>
      <p:sp>
        <p:nvSpPr>
          <p:cNvPr id="5" name="Shape 3"/>
          <p:cNvSpPr/>
          <p:nvPr/>
        </p:nvSpPr>
        <p:spPr>
          <a:xfrm>
            <a:off x="10881360" y="731520"/>
            <a:ext cx="41148" cy="41148"/>
          </a:xfrm>
          <a:prstGeom prst="ellipse">
            <a:avLst/>
          </a:prstGeom>
          <a:solidFill>
            <a:srgbClr val="56C7E8">
              <a:alpha val="45000"/>
            </a:srgbClr>
          </a:solidFill>
          <a:ln/>
        </p:spPr>
      </p:sp>
      <p:sp>
        <p:nvSpPr>
          <p:cNvPr id="6" name="Shape 4"/>
          <p:cNvSpPr/>
          <p:nvPr/>
        </p:nvSpPr>
        <p:spPr>
          <a:xfrm>
            <a:off x="11521440" y="1737360"/>
            <a:ext cx="25603" cy="25603"/>
          </a:xfrm>
          <a:prstGeom prst="ellipse">
            <a:avLst/>
          </a:prstGeom>
          <a:solidFill>
            <a:srgbClr val="F4B942">
              <a:alpha val="65000"/>
            </a:srgbClr>
          </a:solidFill>
          <a:ln/>
        </p:spPr>
      </p:sp>
      <p:sp>
        <p:nvSpPr>
          <p:cNvPr id="7" name="Shape 5"/>
          <p:cNvSpPr/>
          <p:nvPr/>
        </p:nvSpPr>
        <p:spPr>
          <a:xfrm>
            <a:off x="11155680" y="3108960"/>
            <a:ext cx="25603" cy="25603"/>
          </a:xfrm>
          <a:prstGeom prst="ellipse">
            <a:avLst/>
          </a:prstGeom>
          <a:solidFill>
            <a:srgbClr val="56C7E8">
              <a:alpha val="45000"/>
            </a:srgbClr>
          </a:solidFill>
          <a:ln/>
        </p:spPr>
      </p:sp>
      <p:sp>
        <p:nvSpPr>
          <p:cNvPr id="8" name="Shape 6"/>
          <p:cNvSpPr/>
          <p:nvPr/>
        </p:nvSpPr>
        <p:spPr>
          <a:xfrm>
            <a:off x="457200" y="2834640"/>
            <a:ext cx="41148" cy="41148"/>
          </a:xfrm>
          <a:prstGeom prst="ellipse">
            <a:avLst/>
          </a:prstGeom>
          <a:solidFill>
            <a:srgbClr val="56C7E8">
              <a:alpha val="65000"/>
            </a:srgbClr>
          </a:solidFill>
          <a:ln/>
        </p:spPr>
      </p:sp>
      <p:sp>
        <p:nvSpPr>
          <p:cNvPr id="9" name="Shape 7"/>
          <p:cNvSpPr/>
          <p:nvPr/>
        </p:nvSpPr>
        <p:spPr>
          <a:xfrm>
            <a:off x="1005840" y="4754880"/>
            <a:ext cx="25603" cy="25603"/>
          </a:xfrm>
          <a:prstGeom prst="ellipse">
            <a:avLst/>
          </a:prstGeom>
          <a:solidFill>
            <a:srgbClr val="56C7E8">
              <a:alpha val="45000"/>
            </a:srgbClr>
          </a:solidFill>
          <a:ln/>
        </p:spPr>
      </p:sp>
      <p:sp>
        <p:nvSpPr>
          <p:cNvPr id="10" name="Shape 8"/>
          <p:cNvSpPr/>
          <p:nvPr/>
        </p:nvSpPr>
        <p:spPr>
          <a:xfrm>
            <a:off x="731520" y="6035040"/>
            <a:ext cx="25603" cy="25603"/>
          </a:xfrm>
          <a:prstGeom prst="ellipse">
            <a:avLst/>
          </a:prstGeom>
          <a:solidFill>
            <a:srgbClr val="F4B942">
              <a:alpha val="65000"/>
            </a:srgbClr>
          </a:solidFill>
          <a:ln/>
        </p:spPr>
      </p:sp>
      <p:sp>
        <p:nvSpPr>
          <p:cNvPr id="11" name="Shape 9"/>
          <p:cNvSpPr/>
          <p:nvPr/>
        </p:nvSpPr>
        <p:spPr>
          <a:xfrm>
            <a:off x="11704320" y="5029200"/>
            <a:ext cx="41148" cy="41148"/>
          </a:xfrm>
          <a:prstGeom prst="ellipse">
            <a:avLst/>
          </a:prstGeom>
          <a:solidFill>
            <a:srgbClr val="56C7E8">
              <a:alpha val="45000"/>
            </a:srgbClr>
          </a:solidFill>
          <a:ln/>
        </p:spPr>
      </p:sp>
      <p:sp>
        <p:nvSpPr>
          <p:cNvPr id="12" name="Shape 10"/>
          <p:cNvSpPr/>
          <p:nvPr/>
        </p:nvSpPr>
        <p:spPr>
          <a:xfrm>
            <a:off x="11338560" y="6126480"/>
            <a:ext cx="25603" cy="25603"/>
          </a:xfrm>
          <a:prstGeom prst="ellipse">
            <a:avLst/>
          </a:prstGeom>
          <a:solidFill>
            <a:srgbClr val="56C7E8">
              <a:alpha val="65000"/>
            </a:srgbClr>
          </a:solidFill>
          <a:ln/>
        </p:spPr>
      </p:sp>
      <p:sp>
        <p:nvSpPr>
          <p:cNvPr id="13" name="Shape 11"/>
          <p:cNvSpPr/>
          <p:nvPr/>
        </p:nvSpPr>
        <p:spPr>
          <a:xfrm>
            <a:off x="10607040" y="5669280"/>
            <a:ext cx="25603" cy="25603"/>
          </a:xfrm>
          <a:prstGeom prst="ellipse">
            <a:avLst/>
          </a:prstGeom>
          <a:solidFill>
            <a:srgbClr val="56C7E8">
              <a:alpha val="45000"/>
            </a:srgbClr>
          </a:solidFill>
          <a:ln/>
        </p:spPr>
      </p:sp>
      <p:sp>
        <p:nvSpPr>
          <p:cNvPr id="14" name="Shape 12"/>
          <p:cNvSpPr/>
          <p:nvPr/>
        </p:nvSpPr>
        <p:spPr>
          <a:xfrm>
            <a:off x="4114800" y="365760"/>
            <a:ext cx="41148" cy="41148"/>
          </a:xfrm>
          <a:prstGeom prst="ellipse">
            <a:avLst/>
          </a:prstGeom>
          <a:solidFill>
            <a:srgbClr val="F4B942">
              <a:alpha val="65000"/>
            </a:srgbClr>
          </a:solidFill>
          <a:ln/>
        </p:spPr>
      </p:sp>
      <p:sp>
        <p:nvSpPr>
          <p:cNvPr id="15" name="Shape 13"/>
          <p:cNvSpPr/>
          <p:nvPr/>
        </p:nvSpPr>
        <p:spPr>
          <a:xfrm>
            <a:off x="6217920" y="548640"/>
            <a:ext cx="25603" cy="25603"/>
          </a:xfrm>
          <a:prstGeom prst="ellipse">
            <a:avLst/>
          </a:prstGeom>
          <a:solidFill>
            <a:srgbClr val="56C7E8">
              <a:alpha val="45000"/>
            </a:srgbClr>
          </a:solidFill>
          <a:ln/>
        </p:spPr>
      </p:sp>
      <p:sp>
        <p:nvSpPr>
          <p:cNvPr id="16" name="Shape 14"/>
          <p:cNvSpPr/>
          <p:nvPr/>
        </p:nvSpPr>
        <p:spPr>
          <a:xfrm>
            <a:off x="8412480" y="457200"/>
            <a:ext cx="25603" cy="25603"/>
          </a:xfrm>
          <a:prstGeom prst="ellipse">
            <a:avLst/>
          </a:prstGeom>
          <a:solidFill>
            <a:srgbClr val="56C7E8">
              <a:alpha val="65000"/>
            </a:srgbClr>
          </a:solidFill>
          <a:ln/>
        </p:spPr>
      </p:sp>
      <p:sp>
        <p:nvSpPr>
          <p:cNvPr id="17" name="Shape 15"/>
          <p:cNvSpPr/>
          <p:nvPr/>
        </p:nvSpPr>
        <p:spPr>
          <a:xfrm>
            <a:off x="365760" y="4023360"/>
            <a:ext cx="41148" cy="41148"/>
          </a:xfrm>
          <a:prstGeom prst="ellipse">
            <a:avLst/>
          </a:prstGeom>
          <a:solidFill>
            <a:srgbClr val="56C7E8">
              <a:alpha val="45000"/>
            </a:srgbClr>
          </a:solidFill>
          <a:ln/>
        </p:spPr>
      </p:sp>
      <p:sp>
        <p:nvSpPr>
          <p:cNvPr id="18" name="Shape 16"/>
          <p:cNvSpPr/>
          <p:nvPr/>
        </p:nvSpPr>
        <p:spPr>
          <a:xfrm>
            <a:off x="548640" y="502920"/>
            <a:ext cx="640080" cy="640080"/>
          </a:xfrm>
          <a:prstGeom prst="ellipse">
            <a:avLst/>
          </a:prstGeom>
          <a:solidFill>
            <a:srgbClr val="F4B942"/>
          </a:solidFill>
          <a:ln/>
          <a:effectLst>
            <a:outerShdw blurRad="101600" dist="38100" dir="5400000" algn="bl" rotWithShape="0">
              <a:srgbClr val="000000">
                <a:alpha val="40000"/>
              </a:srgbClr>
            </a:outerShdw>
          </a:effectLst>
        </p:spPr>
      </p:sp>
      <p:pic>
        <p:nvPicPr>
          <p:cNvPr id="19" name="Image 0" descr="preencoded.png"/>
          <p:cNvPicPr>
            <a:picLocks noChangeAspect="1"/>
          </p:cNvPicPr>
          <p:nvPr/>
        </p:nvPicPr>
        <p:blipFill>
          <a:blip r:embed="rId3"/>
          <a:stretch>
            <a:fillRect/>
          </a:stretch>
        </p:blipFill>
        <p:spPr>
          <a:xfrm>
            <a:off x="708660" y="662940"/>
            <a:ext cx="320040" cy="320040"/>
          </a:xfrm>
          <a:prstGeom prst="rect">
            <a:avLst/>
          </a:prstGeom>
        </p:spPr>
      </p:pic>
      <p:sp>
        <p:nvSpPr>
          <p:cNvPr id="20" name="Text 17"/>
          <p:cNvSpPr/>
          <p:nvPr/>
        </p:nvSpPr>
        <p:spPr>
          <a:xfrm>
            <a:off x="1371600" y="457200"/>
            <a:ext cx="10241280" cy="731520"/>
          </a:xfrm>
          <a:prstGeom prst="rect">
            <a:avLst/>
          </a:prstGeom>
          <a:noFill/>
          <a:ln/>
        </p:spPr>
        <p:txBody>
          <a:bodyPr wrap="square" lIns="0" tIns="0" rIns="0" bIns="0" rtlCol="0" anchor="ctr"/>
          <a:lstStyle/>
          <a:p>
            <a:pPr marL="0" indent="0" algn="l">
              <a:buNone/>
            </a:pPr>
            <a:r>
              <a:rPr lang="en-US" sz="3200" b="1" dirty="0">
                <a:solidFill>
                  <a:srgbClr val="EAEEFB"/>
                </a:solidFill>
                <a:latin typeface="Cambria" pitchFamily="34" charset="0"/>
                <a:ea typeface="Cambria" pitchFamily="34" charset="-122"/>
                <a:cs typeface="Cambria" pitchFamily="34" charset="-120"/>
              </a:rPr>
              <a:t>Mounts</a:t>
            </a:r>
            <a:endParaRPr lang="en-US" sz="3200" dirty="0"/>
          </a:p>
        </p:txBody>
      </p:sp>
      <p:sp>
        <p:nvSpPr>
          <p:cNvPr id="21" name="Text 18"/>
          <p:cNvSpPr/>
          <p:nvPr/>
        </p:nvSpPr>
        <p:spPr>
          <a:xfrm>
            <a:off x="822960" y="1371600"/>
            <a:ext cx="10515600" cy="548640"/>
          </a:xfrm>
          <a:prstGeom prst="rect">
            <a:avLst/>
          </a:prstGeom>
          <a:noFill/>
          <a:ln/>
        </p:spPr>
        <p:txBody>
          <a:bodyPr wrap="square" lIns="0" tIns="0" rIns="0" bIns="0" rtlCol="0" anchor="ctr"/>
          <a:lstStyle/>
          <a:p>
            <a:pPr marL="0" indent="0">
              <a:buNone/>
            </a:pPr>
            <a:r>
              <a:rPr lang="en-US" sz="1800" i="1" dirty="0">
                <a:solidFill>
                  <a:srgbClr val="9AA5CC"/>
                </a:solidFill>
                <a:latin typeface="Calibri" pitchFamily="34" charset="0"/>
                <a:ea typeface="Calibri" pitchFamily="34" charset="-122"/>
                <a:cs typeface="Calibri" pitchFamily="34" charset="-120"/>
              </a:rPr>
              <a:t>Mounts don't change what you can see — but sometime the determine if you can find it.</a:t>
            </a:r>
            <a:endParaRPr lang="en-US" sz="1800" dirty="0"/>
          </a:p>
        </p:txBody>
      </p:sp>
      <p:sp>
        <p:nvSpPr>
          <p:cNvPr id="22" name="Shape 19"/>
          <p:cNvSpPr/>
          <p:nvPr/>
        </p:nvSpPr>
        <p:spPr>
          <a:xfrm>
            <a:off x="822960" y="2148840"/>
            <a:ext cx="5074920" cy="3657600"/>
          </a:xfrm>
          <a:prstGeom prst="roundRect">
            <a:avLst>
              <a:gd name="adj" fmla="val 3000"/>
            </a:avLst>
          </a:prstGeom>
          <a:solidFill>
            <a:srgbClr val="141A3C"/>
          </a:solidFill>
          <a:ln w="12700">
            <a:solidFill>
              <a:srgbClr val="1C2450"/>
            </a:solidFill>
            <a:prstDash val="solid"/>
          </a:ln>
          <a:effectLst>
            <a:outerShdw blurRad="127000" dist="50800" dir="5400000" algn="bl" rotWithShape="0">
              <a:srgbClr val="000000">
                <a:alpha val="30000"/>
              </a:srgbClr>
            </a:outerShdw>
          </a:effectLst>
        </p:spPr>
      </p:sp>
      <p:sp>
        <p:nvSpPr>
          <p:cNvPr id="23" name="Shape 20"/>
          <p:cNvSpPr/>
          <p:nvPr/>
        </p:nvSpPr>
        <p:spPr>
          <a:xfrm>
            <a:off x="1234440" y="2514600"/>
            <a:ext cx="822960" cy="822960"/>
          </a:xfrm>
          <a:prstGeom prst="ellipse">
            <a:avLst/>
          </a:prstGeom>
          <a:solidFill>
            <a:srgbClr val="F4B942"/>
          </a:solidFill>
          <a:ln/>
          <a:effectLst>
            <a:outerShdw blurRad="101600" dist="38100" dir="5400000" algn="bl" rotWithShape="0">
              <a:srgbClr val="000000">
                <a:alpha val="40000"/>
              </a:srgbClr>
            </a:outerShdw>
          </a:effectLst>
        </p:spPr>
      </p:sp>
      <p:pic>
        <p:nvPicPr>
          <p:cNvPr id="24" name="Image 1" descr="preencoded.png"/>
          <p:cNvPicPr>
            <a:picLocks noChangeAspect="1"/>
          </p:cNvPicPr>
          <p:nvPr/>
        </p:nvPicPr>
        <p:blipFill>
          <a:blip r:embed="rId4"/>
          <a:stretch>
            <a:fillRect/>
          </a:stretch>
        </p:blipFill>
        <p:spPr>
          <a:xfrm>
            <a:off x="1463040" y="2743200"/>
            <a:ext cx="365760" cy="365760"/>
          </a:xfrm>
          <a:prstGeom prst="rect">
            <a:avLst/>
          </a:prstGeom>
        </p:spPr>
      </p:pic>
      <p:sp>
        <p:nvSpPr>
          <p:cNvPr id="25" name="Text 21"/>
          <p:cNvSpPr/>
          <p:nvPr/>
        </p:nvSpPr>
        <p:spPr>
          <a:xfrm>
            <a:off x="2240280" y="2560320"/>
            <a:ext cx="3383280" cy="731520"/>
          </a:xfrm>
          <a:prstGeom prst="rect">
            <a:avLst/>
          </a:prstGeom>
          <a:noFill/>
          <a:ln/>
        </p:spPr>
        <p:txBody>
          <a:bodyPr wrap="square" lIns="0" tIns="0" rIns="0" bIns="0" rtlCol="0" anchor="ctr"/>
          <a:lstStyle/>
          <a:p>
            <a:pPr marL="0" indent="0">
              <a:buNone/>
            </a:pPr>
            <a:r>
              <a:rPr lang="en-US" sz="1900" b="1" dirty="0">
                <a:solidFill>
                  <a:srgbClr val="EAEEFB"/>
                </a:solidFill>
                <a:latin typeface="Cambria" pitchFamily="34" charset="0"/>
                <a:ea typeface="Cambria" pitchFamily="34" charset="-122"/>
                <a:cs typeface="Cambria" pitchFamily="34" charset="-120"/>
              </a:rPr>
              <a:t>Darker Skies — Star-Hopping</a:t>
            </a:r>
            <a:endParaRPr lang="en-US" sz="1900" dirty="0"/>
          </a:p>
        </p:txBody>
      </p:sp>
      <p:sp>
        <p:nvSpPr>
          <p:cNvPr id="26" name="Text 22"/>
          <p:cNvSpPr/>
          <p:nvPr/>
        </p:nvSpPr>
        <p:spPr>
          <a:xfrm>
            <a:off x="1234440" y="3520440"/>
            <a:ext cx="4251960" cy="2103120"/>
          </a:xfrm>
          <a:prstGeom prst="rect">
            <a:avLst/>
          </a:prstGeom>
          <a:noFill/>
          <a:ln/>
        </p:spPr>
        <p:txBody>
          <a:bodyPr wrap="square" lIns="0" tIns="0" rIns="0" bIns="0" rtlCol="0" anchor="ctr"/>
          <a:lstStyle/>
          <a:p>
            <a:pPr marL="0" indent="0">
              <a:lnSpc>
                <a:spcPct val="120000"/>
              </a:lnSpc>
              <a:buNone/>
            </a:pPr>
            <a:r>
              <a:rPr lang="en-US" sz="1550" dirty="0">
                <a:solidFill>
                  <a:srgbClr val="9AA5CC"/>
                </a:solidFill>
                <a:latin typeface="Calibri" pitchFamily="34" charset="0"/>
                <a:ea typeface="Calibri" pitchFamily="34" charset="-122"/>
                <a:cs typeface="Calibri" pitchFamily="34" charset="-120"/>
              </a:rPr>
              <a:t>At Bortle 4 or better, skies are dark enough to star-hop to targets with good success once you learn the technique. A manual mount is perfectly acceptable.</a:t>
            </a:r>
            <a:endParaRPr lang="en-US" sz="1550" dirty="0"/>
          </a:p>
        </p:txBody>
      </p:sp>
      <p:sp>
        <p:nvSpPr>
          <p:cNvPr id="27" name="Shape 23"/>
          <p:cNvSpPr/>
          <p:nvPr/>
        </p:nvSpPr>
        <p:spPr>
          <a:xfrm>
            <a:off x="6355080" y="2148840"/>
            <a:ext cx="5074920" cy="3657600"/>
          </a:xfrm>
          <a:prstGeom prst="roundRect">
            <a:avLst>
              <a:gd name="adj" fmla="val 3000"/>
            </a:avLst>
          </a:prstGeom>
          <a:solidFill>
            <a:srgbClr val="141A3C"/>
          </a:solidFill>
          <a:ln w="12700">
            <a:solidFill>
              <a:srgbClr val="1C2450"/>
            </a:solidFill>
            <a:prstDash val="solid"/>
          </a:ln>
          <a:effectLst>
            <a:outerShdw blurRad="127000" dist="50800" dir="5400000" algn="bl" rotWithShape="0">
              <a:srgbClr val="000000">
                <a:alpha val="30000"/>
              </a:srgbClr>
            </a:outerShdw>
          </a:effectLst>
        </p:spPr>
      </p:sp>
      <p:sp>
        <p:nvSpPr>
          <p:cNvPr id="28" name="Shape 24"/>
          <p:cNvSpPr/>
          <p:nvPr/>
        </p:nvSpPr>
        <p:spPr>
          <a:xfrm>
            <a:off x="6766560" y="2514600"/>
            <a:ext cx="822960" cy="822960"/>
          </a:xfrm>
          <a:prstGeom prst="ellipse">
            <a:avLst/>
          </a:prstGeom>
          <a:solidFill>
            <a:srgbClr val="56C7E8"/>
          </a:solidFill>
          <a:ln/>
          <a:effectLst>
            <a:outerShdw blurRad="101600" dist="38100" dir="5400000" algn="bl" rotWithShape="0">
              <a:srgbClr val="000000">
                <a:alpha val="40000"/>
              </a:srgbClr>
            </a:outerShdw>
          </a:effectLst>
        </p:spPr>
      </p:sp>
      <p:pic>
        <p:nvPicPr>
          <p:cNvPr id="29" name="Image 2" descr="preencoded.png"/>
          <p:cNvPicPr>
            <a:picLocks noChangeAspect="1"/>
          </p:cNvPicPr>
          <p:nvPr/>
        </p:nvPicPr>
        <p:blipFill>
          <a:blip r:embed="rId5"/>
          <a:stretch>
            <a:fillRect/>
          </a:stretch>
        </p:blipFill>
        <p:spPr>
          <a:xfrm>
            <a:off x="6995160" y="2743200"/>
            <a:ext cx="365760" cy="365760"/>
          </a:xfrm>
          <a:prstGeom prst="rect">
            <a:avLst/>
          </a:prstGeom>
        </p:spPr>
      </p:pic>
      <p:sp>
        <p:nvSpPr>
          <p:cNvPr id="30" name="Text 25"/>
          <p:cNvSpPr/>
          <p:nvPr/>
        </p:nvSpPr>
        <p:spPr>
          <a:xfrm>
            <a:off x="7772400" y="2560320"/>
            <a:ext cx="3383280" cy="731520"/>
          </a:xfrm>
          <a:prstGeom prst="rect">
            <a:avLst/>
          </a:prstGeom>
          <a:noFill/>
          <a:ln/>
        </p:spPr>
        <p:txBody>
          <a:bodyPr wrap="square" lIns="0" tIns="0" rIns="0" bIns="0" rtlCol="0" anchor="ctr"/>
          <a:lstStyle/>
          <a:p>
            <a:pPr marL="0" indent="0">
              <a:buNone/>
            </a:pPr>
            <a:r>
              <a:rPr lang="en-US" sz="1900" b="1" dirty="0">
                <a:solidFill>
                  <a:srgbClr val="EAEEFB"/>
                </a:solidFill>
                <a:latin typeface="Cambria" pitchFamily="34" charset="0"/>
                <a:ea typeface="Cambria" pitchFamily="34" charset="-122"/>
                <a:cs typeface="Cambria" pitchFamily="34" charset="-120"/>
              </a:rPr>
              <a:t>City Skies — Go-To / Push-To</a:t>
            </a:r>
            <a:endParaRPr lang="en-US" sz="1900" dirty="0"/>
          </a:p>
        </p:txBody>
      </p:sp>
      <p:sp>
        <p:nvSpPr>
          <p:cNvPr id="31" name="Text 26"/>
          <p:cNvSpPr/>
          <p:nvPr/>
        </p:nvSpPr>
        <p:spPr>
          <a:xfrm>
            <a:off x="6766560" y="3520440"/>
            <a:ext cx="4251960" cy="2103120"/>
          </a:xfrm>
          <a:prstGeom prst="rect">
            <a:avLst/>
          </a:prstGeom>
          <a:noFill/>
          <a:ln/>
        </p:spPr>
        <p:txBody>
          <a:bodyPr wrap="square" lIns="0" tIns="0" rIns="0" bIns="0" rtlCol="0" anchor="ctr"/>
          <a:lstStyle/>
          <a:p>
            <a:pPr marL="0" indent="0">
              <a:lnSpc>
                <a:spcPct val="120000"/>
              </a:lnSpc>
              <a:buNone/>
            </a:pPr>
            <a:r>
              <a:rPr lang="en-US" sz="1550" dirty="0">
                <a:solidFill>
                  <a:srgbClr val="9AA5CC"/>
                </a:solidFill>
                <a:latin typeface="Calibri" pitchFamily="34" charset="0"/>
                <a:ea typeface="Calibri" pitchFamily="34" charset="-122"/>
                <a:cs typeface="Calibri" pitchFamily="34" charset="-120"/>
              </a:rPr>
              <a:t>As Bortle class rises, star-hopping gets progressively harder.  At Bortle 7 it's nearly impossible even for experienced astronomers to star-hop.  In-city mandates a Go-To or Push-To mount for many if not most objects.</a:t>
            </a:r>
            <a:endParaRPr lang="en-US" sz="15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A0E27"/>
        </a:solidFill>
        <a:effectLst/>
      </p:bgPr>
    </p:bg>
    <p:spTree>
      <p:nvGrpSpPr>
        <p:cNvPr id="1" name=""/>
        <p:cNvGrpSpPr/>
        <p:nvPr/>
      </p:nvGrpSpPr>
      <p:grpSpPr>
        <a:xfrm>
          <a:off x="0" y="0"/>
          <a:ext cx="0" cy="0"/>
          <a:chOff x="0" y="0"/>
          <a:chExt cx="0" cy="0"/>
        </a:xfrm>
      </p:grpSpPr>
      <p:sp>
        <p:nvSpPr>
          <p:cNvPr id="2" name="Shape 0"/>
          <p:cNvSpPr/>
          <p:nvPr/>
        </p:nvSpPr>
        <p:spPr>
          <a:xfrm>
            <a:off x="640080" y="822960"/>
            <a:ext cx="41148" cy="41148"/>
          </a:xfrm>
          <a:prstGeom prst="ellipse">
            <a:avLst/>
          </a:prstGeom>
          <a:solidFill>
            <a:srgbClr val="F4B942">
              <a:alpha val="65000"/>
            </a:srgbClr>
          </a:solidFill>
          <a:ln/>
        </p:spPr>
      </p:sp>
      <p:sp>
        <p:nvSpPr>
          <p:cNvPr id="3" name="Shape 1"/>
          <p:cNvSpPr/>
          <p:nvPr/>
        </p:nvSpPr>
        <p:spPr>
          <a:xfrm>
            <a:off x="1920240" y="457200"/>
            <a:ext cx="25603" cy="25603"/>
          </a:xfrm>
          <a:prstGeom prst="ellipse">
            <a:avLst/>
          </a:prstGeom>
          <a:solidFill>
            <a:srgbClr val="56C7E8">
              <a:alpha val="45000"/>
            </a:srgbClr>
          </a:solidFill>
          <a:ln/>
        </p:spPr>
      </p:sp>
      <p:sp>
        <p:nvSpPr>
          <p:cNvPr id="4" name="Shape 2"/>
          <p:cNvSpPr/>
          <p:nvPr/>
        </p:nvSpPr>
        <p:spPr>
          <a:xfrm>
            <a:off x="3108960" y="1188720"/>
            <a:ext cx="25603" cy="25603"/>
          </a:xfrm>
          <a:prstGeom prst="ellipse">
            <a:avLst/>
          </a:prstGeom>
          <a:solidFill>
            <a:srgbClr val="56C7E8">
              <a:alpha val="65000"/>
            </a:srgbClr>
          </a:solidFill>
          <a:ln/>
        </p:spPr>
      </p:sp>
      <p:sp>
        <p:nvSpPr>
          <p:cNvPr id="5" name="Shape 3"/>
          <p:cNvSpPr/>
          <p:nvPr/>
        </p:nvSpPr>
        <p:spPr>
          <a:xfrm>
            <a:off x="10881360" y="731520"/>
            <a:ext cx="41148" cy="41148"/>
          </a:xfrm>
          <a:prstGeom prst="ellipse">
            <a:avLst/>
          </a:prstGeom>
          <a:solidFill>
            <a:srgbClr val="56C7E8">
              <a:alpha val="45000"/>
            </a:srgbClr>
          </a:solidFill>
          <a:ln/>
        </p:spPr>
      </p:sp>
      <p:sp>
        <p:nvSpPr>
          <p:cNvPr id="6" name="Shape 4"/>
          <p:cNvSpPr/>
          <p:nvPr/>
        </p:nvSpPr>
        <p:spPr>
          <a:xfrm>
            <a:off x="11521440" y="1737360"/>
            <a:ext cx="25603" cy="25603"/>
          </a:xfrm>
          <a:prstGeom prst="ellipse">
            <a:avLst/>
          </a:prstGeom>
          <a:solidFill>
            <a:srgbClr val="F4B942">
              <a:alpha val="65000"/>
            </a:srgbClr>
          </a:solidFill>
          <a:ln/>
        </p:spPr>
      </p:sp>
      <p:sp>
        <p:nvSpPr>
          <p:cNvPr id="7" name="Shape 5"/>
          <p:cNvSpPr/>
          <p:nvPr/>
        </p:nvSpPr>
        <p:spPr>
          <a:xfrm>
            <a:off x="11155680" y="3108960"/>
            <a:ext cx="25603" cy="25603"/>
          </a:xfrm>
          <a:prstGeom prst="ellipse">
            <a:avLst/>
          </a:prstGeom>
          <a:solidFill>
            <a:srgbClr val="56C7E8">
              <a:alpha val="45000"/>
            </a:srgbClr>
          </a:solidFill>
          <a:ln/>
        </p:spPr>
      </p:sp>
      <p:sp>
        <p:nvSpPr>
          <p:cNvPr id="8" name="Shape 6"/>
          <p:cNvSpPr/>
          <p:nvPr/>
        </p:nvSpPr>
        <p:spPr>
          <a:xfrm>
            <a:off x="457200" y="2834640"/>
            <a:ext cx="41148" cy="41148"/>
          </a:xfrm>
          <a:prstGeom prst="ellipse">
            <a:avLst/>
          </a:prstGeom>
          <a:solidFill>
            <a:srgbClr val="56C7E8">
              <a:alpha val="65000"/>
            </a:srgbClr>
          </a:solidFill>
          <a:ln/>
        </p:spPr>
      </p:sp>
      <p:sp>
        <p:nvSpPr>
          <p:cNvPr id="9" name="Shape 7"/>
          <p:cNvSpPr/>
          <p:nvPr/>
        </p:nvSpPr>
        <p:spPr>
          <a:xfrm>
            <a:off x="1005840" y="4754880"/>
            <a:ext cx="25603" cy="25603"/>
          </a:xfrm>
          <a:prstGeom prst="ellipse">
            <a:avLst/>
          </a:prstGeom>
          <a:solidFill>
            <a:srgbClr val="56C7E8">
              <a:alpha val="45000"/>
            </a:srgbClr>
          </a:solidFill>
          <a:ln/>
        </p:spPr>
      </p:sp>
      <p:sp>
        <p:nvSpPr>
          <p:cNvPr id="10" name="Shape 8"/>
          <p:cNvSpPr/>
          <p:nvPr/>
        </p:nvSpPr>
        <p:spPr>
          <a:xfrm>
            <a:off x="731520" y="6035040"/>
            <a:ext cx="25603" cy="25603"/>
          </a:xfrm>
          <a:prstGeom prst="ellipse">
            <a:avLst/>
          </a:prstGeom>
          <a:solidFill>
            <a:srgbClr val="F4B942">
              <a:alpha val="65000"/>
            </a:srgbClr>
          </a:solidFill>
          <a:ln/>
        </p:spPr>
      </p:sp>
      <p:sp>
        <p:nvSpPr>
          <p:cNvPr id="11" name="Shape 9"/>
          <p:cNvSpPr/>
          <p:nvPr/>
        </p:nvSpPr>
        <p:spPr>
          <a:xfrm>
            <a:off x="11704320" y="5029200"/>
            <a:ext cx="41148" cy="41148"/>
          </a:xfrm>
          <a:prstGeom prst="ellipse">
            <a:avLst/>
          </a:prstGeom>
          <a:solidFill>
            <a:srgbClr val="56C7E8">
              <a:alpha val="45000"/>
            </a:srgbClr>
          </a:solidFill>
          <a:ln/>
        </p:spPr>
      </p:sp>
      <p:sp>
        <p:nvSpPr>
          <p:cNvPr id="12" name="Shape 10"/>
          <p:cNvSpPr/>
          <p:nvPr/>
        </p:nvSpPr>
        <p:spPr>
          <a:xfrm>
            <a:off x="11338560" y="6126480"/>
            <a:ext cx="25603" cy="25603"/>
          </a:xfrm>
          <a:prstGeom prst="ellipse">
            <a:avLst/>
          </a:prstGeom>
          <a:solidFill>
            <a:srgbClr val="56C7E8">
              <a:alpha val="65000"/>
            </a:srgbClr>
          </a:solidFill>
          <a:ln/>
        </p:spPr>
      </p:sp>
      <p:sp>
        <p:nvSpPr>
          <p:cNvPr id="13" name="Shape 11"/>
          <p:cNvSpPr/>
          <p:nvPr/>
        </p:nvSpPr>
        <p:spPr>
          <a:xfrm>
            <a:off x="10607040" y="5669280"/>
            <a:ext cx="25603" cy="25603"/>
          </a:xfrm>
          <a:prstGeom prst="ellipse">
            <a:avLst/>
          </a:prstGeom>
          <a:solidFill>
            <a:srgbClr val="56C7E8">
              <a:alpha val="45000"/>
            </a:srgbClr>
          </a:solidFill>
          <a:ln/>
        </p:spPr>
      </p:sp>
      <p:sp>
        <p:nvSpPr>
          <p:cNvPr id="14" name="Shape 12"/>
          <p:cNvSpPr/>
          <p:nvPr/>
        </p:nvSpPr>
        <p:spPr>
          <a:xfrm>
            <a:off x="4114800" y="365760"/>
            <a:ext cx="41148" cy="41148"/>
          </a:xfrm>
          <a:prstGeom prst="ellipse">
            <a:avLst/>
          </a:prstGeom>
          <a:solidFill>
            <a:srgbClr val="F4B942">
              <a:alpha val="65000"/>
            </a:srgbClr>
          </a:solidFill>
          <a:ln/>
        </p:spPr>
      </p:sp>
      <p:sp>
        <p:nvSpPr>
          <p:cNvPr id="15" name="Shape 13"/>
          <p:cNvSpPr/>
          <p:nvPr/>
        </p:nvSpPr>
        <p:spPr>
          <a:xfrm>
            <a:off x="6217920" y="548640"/>
            <a:ext cx="25603" cy="25603"/>
          </a:xfrm>
          <a:prstGeom prst="ellipse">
            <a:avLst/>
          </a:prstGeom>
          <a:solidFill>
            <a:srgbClr val="56C7E8">
              <a:alpha val="45000"/>
            </a:srgbClr>
          </a:solidFill>
          <a:ln/>
        </p:spPr>
      </p:sp>
      <p:sp>
        <p:nvSpPr>
          <p:cNvPr id="16" name="Shape 14"/>
          <p:cNvSpPr/>
          <p:nvPr/>
        </p:nvSpPr>
        <p:spPr>
          <a:xfrm>
            <a:off x="8412480" y="457200"/>
            <a:ext cx="25603" cy="25603"/>
          </a:xfrm>
          <a:prstGeom prst="ellipse">
            <a:avLst/>
          </a:prstGeom>
          <a:solidFill>
            <a:srgbClr val="56C7E8">
              <a:alpha val="65000"/>
            </a:srgbClr>
          </a:solidFill>
          <a:ln/>
        </p:spPr>
      </p:sp>
      <p:sp>
        <p:nvSpPr>
          <p:cNvPr id="17" name="Shape 15"/>
          <p:cNvSpPr/>
          <p:nvPr/>
        </p:nvSpPr>
        <p:spPr>
          <a:xfrm>
            <a:off x="365760" y="4023360"/>
            <a:ext cx="41148" cy="41148"/>
          </a:xfrm>
          <a:prstGeom prst="ellipse">
            <a:avLst/>
          </a:prstGeom>
          <a:solidFill>
            <a:srgbClr val="56C7E8">
              <a:alpha val="45000"/>
            </a:srgbClr>
          </a:solidFill>
          <a:ln/>
        </p:spPr>
      </p:sp>
      <p:sp>
        <p:nvSpPr>
          <p:cNvPr id="18" name="Shape 16"/>
          <p:cNvSpPr/>
          <p:nvPr/>
        </p:nvSpPr>
        <p:spPr>
          <a:xfrm>
            <a:off x="548640" y="502920"/>
            <a:ext cx="640080" cy="640080"/>
          </a:xfrm>
          <a:prstGeom prst="ellipse">
            <a:avLst/>
          </a:prstGeom>
          <a:solidFill>
            <a:srgbClr val="F4B942"/>
          </a:solidFill>
          <a:ln/>
          <a:effectLst>
            <a:outerShdw blurRad="101600" dist="38100" dir="5400000" algn="bl" rotWithShape="0">
              <a:srgbClr val="000000">
                <a:alpha val="40000"/>
              </a:srgbClr>
            </a:outerShdw>
          </a:effectLst>
        </p:spPr>
      </p:sp>
      <p:pic>
        <p:nvPicPr>
          <p:cNvPr id="19" name="Image 0" descr="preencoded.png"/>
          <p:cNvPicPr>
            <a:picLocks noChangeAspect="1"/>
          </p:cNvPicPr>
          <p:nvPr/>
        </p:nvPicPr>
        <p:blipFill>
          <a:blip r:embed="rId3"/>
          <a:stretch>
            <a:fillRect/>
          </a:stretch>
        </p:blipFill>
        <p:spPr>
          <a:xfrm>
            <a:off x="708660" y="662940"/>
            <a:ext cx="320040" cy="320040"/>
          </a:xfrm>
          <a:prstGeom prst="rect">
            <a:avLst/>
          </a:prstGeom>
        </p:spPr>
      </p:pic>
      <p:sp>
        <p:nvSpPr>
          <p:cNvPr id="20" name="Text 17"/>
          <p:cNvSpPr/>
          <p:nvPr/>
        </p:nvSpPr>
        <p:spPr>
          <a:xfrm>
            <a:off x="1371600" y="457200"/>
            <a:ext cx="10241280" cy="731520"/>
          </a:xfrm>
          <a:prstGeom prst="rect">
            <a:avLst/>
          </a:prstGeom>
          <a:noFill/>
          <a:ln/>
        </p:spPr>
        <p:txBody>
          <a:bodyPr wrap="square" lIns="0" tIns="0" rIns="0" bIns="0" rtlCol="0" anchor="ctr"/>
          <a:lstStyle/>
          <a:p>
            <a:pPr marL="0" indent="0" algn="l">
              <a:buNone/>
            </a:pPr>
            <a:r>
              <a:rPr lang="en-US" sz="3200" b="1" dirty="0">
                <a:solidFill>
                  <a:srgbClr val="EAEEFB"/>
                </a:solidFill>
                <a:latin typeface="Cambria" pitchFamily="34" charset="0"/>
                <a:ea typeface="Cambria" pitchFamily="34" charset="-122"/>
                <a:cs typeface="Cambria" pitchFamily="34" charset="-120"/>
              </a:rPr>
              <a:t>Focal Ratio</a:t>
            </a:r>
            <a:endParaRPr lang="en-US" sz="3200" dirty="0"/>
          </a:p>
        </p:txBody>
      </p:sp>
      <p:sp>
        <p:nvSpPr>
          <p:cNvPr id="21" name="Text 18"/>
          <p:cNvSpPr/>
          <p:nvPr/>
        </p:nvSpPr>
        <p:spPr>
          <a:xfrm>
            <a:off x="822960" y="1371600"/>
            <a:ext cx="10698480" cy="548640"/>
          </a:xfrm>
          <a:prstGeom prst="rect">
            <a:avLst/>
          </a:prstGeom>
          <a:noFill/>
          <a:ln/>
        </p:spPr>
        <p:txBody>
          <a:bodyPr wrap="square" lIns="0" tIns="0" rIns="0" bIns="0" rtlCol="0" anchor="ctr"/>
          <a:lstStyle/>
          <a:p>
            <a:pPr marL="0" indent="0">
              <a:buNone/>
            </a:pPr>
            <a:r>
              <a:rPr lang="en-US" sz="1750" i="1" dirty="0">
                <a:solidFill>
                  <a:srgbClr val="9AA5CC"/>
                </a:solidFill>
                <a:latin typeface="Calibri" pitchFamily="34" charset="0"/>
                <a:ea typeface="Calibri" pitchFamily="34" charset="-122"/>
                <a:cs typeface="Calibri" pitchFamily="34" charset="-120"/>
              </a:rPr>
              <a:t>Focal ratio (f-Ratio) sets a telescope's inherent magnification and shapes which targets it suits best.</a:t>
            </a:r>
            <a:endParaRPr lang="en-US" sz="1750" dirty="0"/>
          </a:p>
        </p:txBody>
      </p:sp>
      <p:sp>
        <p:nvSpPr>
          <p:cNvPr id="22" name="Text 19"/>
          <p:cNvSpPr/>
          <p:nvPr/>
        </p:nvSpPr>
        <p:spPr>
          <a:xfrm>
            <a:off x="822960" y="1920240"/>
            <a:ext cx="10607040" cy="685800"/>
          </a:xfrm>
          <a:prstGeom prst="rect">
            <a:avLst/>
          </a:prstGeom>
          <a:noFill/>
          <a:ln/>
        </p:spPr>
        <p:txBody>
          <a:bodyPr wrap="square" lIns="0" tIns="0" rIns="0" bIns="0" rtlCol="0" anchor="ctr"/>
          <a:lstStyle/>
          <a:p>
            <a:pPr marL="0" indent="0">
              <a:lnSpc>
                <a:spcPct val="112000"/>
              </a:lnSpc>
              <a:buNone/>
            </a:pPr>
            <a:r>
              <a:rPr lang="en-US" sz="1450" b="1" dirty="0">
                <a:solidFill>
                  <a:srgbClr val="EAEEFB"/>
                </a:solidFill>
                <a:latin typeface="Calibri" pitchFamily="34" charset="0"/>
                <a:ea typeface="Calibri" pitchFamily="34" charset="-122"/>
                <a:cs typeface="Calibri" pitchFamily="34" charset="-120"/>
              </a:rPr>
              <a:t>Magnification = (telescope focal length) ÷ (eyepiece focal length)  </a:t>
            </a:r>
            <a:r>
              <a:rPr lang="en-US" sz="1450" dirty="0">
                <a:solidFill>
                  <a:srgbClr val="9AA5CC"/>
                </a:solidFill>
                <a:latin typeface="Calibri" pitchFamily="34" charset="0"/>
                <a:ea typeface="Calibri" pitchFamily="34" charset="-122"/>
                <a:cs typeface="Calibri" pitchFamily="34" charset="-120"/>
              </a:rPr>
              <a:t>Higher f-ratios can reach the same magnification with lower FL eyepieces; very fast scopes may struggle to find eyepieces with low enough FL to match slower scopes.</a:t>
            </a:r>
            <a:endParaRPr lang="en-US" sz="1450" dirty="0"/>
          </a:p>
        </p:txBody>
      </p:sp>
      <p:sp>
        <p:nvSpPr>
          <p:cNvPr id="23" name="Shape 20"/>
          <p:cNvSpPr/>
          <p:nvPr/>
        </p:nvSpPr>
        <p:spPr>
          <a:xfrm>
            <a:off x="822960" y="2788920"/>
            <a:ext cx="5074920" cy="3063240"/>
          </a:xfrm>
          <a:prstGeom prst="roundRect">
            <a:avLst>
              <a:gd name="adj" fmla="val 3582"/>
            </a:avLst>
          </a:prstGeom>
          <a:solidFill>
            <a:srgbClr val="141A3C"/>
          </a:solidFill>
          <a:ln w="12700">
            <a:solidFill>
              <a:srgbClr val="1C2450"/>
            </a:solidFill>
            <a:prstDash val="solid"/>
          </a:ln>
          <a:effectLst>
            <a:outerShdw blurRad="127000" dist="50800" dir="5400000" algn="bl" rotWithShape="0">
              <a:srgbClr val="000000">
                <a:alpha val="30000"/>
              </a:srgbClr>
            </a:outerShdw>
          </a:effectLst>
        </p:spPr>
      </p:sp>
      <p:sp>
        <p:nvSpPr>
          <p:cNvPr id="24" name="Shape 21"/>
          <p:cNvSpPr/>
          <p:nvPr/>
        </p:nvSpPr>
        <p:spPr>
          <a:xfrm>
            <a:off x="1234440" y="3108960"/>
            <a:ext cx="777240" cy="777240"/>
          </a:xfrm>
          <a:prstGeom prst="ellipse">
            <a:avLst/>
          </a:prstGeom>
          <a:solidFill>
            <a:srgbClr val="F4B942"/>
          </a:solidFill>
          <a:ln/>
          <a:effectLst>
            <a:outerShdw blurRad="101600" dist="38100" dir="5400000" algn="bl" rotWithShape="0">
              <a:srgbClr val="000000">
                <a:alpha val="40000"/>
              </a:srgbClr>
            </a:outerShdw>
          </a:effectLst>
        </p:spPr>
      </p:sp>
      <p:pic>
        <p:nvPicPr>
          <p:cNvPr id="25" name="Image 1" descr="preencoded.png"/>
          <p:cNvPicPr>
            <a:picLocks noChangeAspect="1"/>
          </p:cNvPicPr>
          <p:nvPr/>
        </p:nvPicPr>
        <p:blipFill>
          <a:blip r:embed="rId4"/>
          <a:stretch>
            <a:fillRect/>
          </a:stretch>
        </p:blipFill>
        <p:spPr>
          <a:xfrm>
            <a:off x="1453896" y="3328416"/>
            <a:ext cx="338328" cy="338328"/>
          </a:xfrm>
          <a:prstGeom prst="rect">
            <a:avLst/>
          </a:prstGeom>
        </p:spPr>
      </p:pic>
      <p:sp>
        <p:nvSpPr>
          <p:cNvPr id="26" name="Text 22"/>
          <p:cNvSpPr/>
          <p:nvPr/>
        </p:nvSpPr>
        <p:spPr>
          <a:xfrm>
            <a:off x="2194560" y="3108960"/>
            <a:ext cx="3383280" cy="457200"/>
          </a:xfrm>
          <a:prstGeom prst="rect">
            <a:avLst/>
          </a:prstGeom>
          <a:noFill/>
          <a:ln/>
        </p:spPr>
        <p:txBody>
          <a:bodyPr wrap="square" lIns="0" tIns="0" rIns="0" bIns="0" rtlCol="0" anchor="ctr"/>
          <a:lstStyle/>
          <a:p>
            <a:pPr marL="0" indent="0">
              <a:buNone/>
            </a:pPr>
            <a:r>
              <a:rPr lang="en-US" sz="2300" b="1" dirty="0">
                <a:solidFill>
                  <a:srgbClr val="EAEEFB"/>
                </a:solidFill>
                <a:latin typeface="Cambria" pitchFamily="34" charset="0"/>
                <a:ea typeface="Cambria" pitchFamily="34" charset="-122"/>
                <a:cs typeface="Cambria" pitchFamily="34" charset="-120"/>
              </a:rPr>
              <a:t>High f-Ratio</a:t>
            </a:r>
            <a:endParaRPr lang="en-US" sz="2300" dirty="0"/>
          </a:p>
        </p:txBody>
      </p:sp>
      <p:sp>
        <p:nvSpPr>
          <p:cNvPr id="27" name="Text 23"/>
          <p:cNvSpPr/>
          <p:nvPr/>
        </p:nvSpPr>
        <p:spPr>
          <a:xfrm>
            <a:off x="2194560" y="3566160"/>
            <a:ext cx="3383280" cy="365760"/>
          </a:xfrm>
          <a:prstGeom prst="rect">
            <a:avLst/>
          </a:prstGeom>
          <a:noFill/>
          <a:ln/>
        </p:spPr>
        <p:txBody>
          <a:bodyPr wrap="square" lIns="0" tIns="0" rIns="0" bIns="0" rtlCol="0" anchor="ctr"/>
          <a:lstStyle/>
          <a:p>
            <a:pPr marL="0" indent="0">
              <a:buNone/>
            </a:pPr>
            <a:r>
              <a:rPr lang="en-US" sz="1350" i="1" dirty="0">
                <a:solidFill>
                  <a:srgbClr val="F4B942"/>
                </a:solidFill>
                <a:latin typeface="Calibri" pitchFamily="34" charset="0"/>
                <a:ea typeface="Calibri" pitchFamily="34" charset="-122"/>
                <a:cs typeface="Calibri" pitchFamily="34" charset="-120"/>
              </a:rPr>
              <a:t>Preferred for smaller targets</a:t>
            </a:r>
            <a:endParaRPr lang="en-US" sz="1350" dirty="0"/>
          </a:p>
        </p:txBody>
      </p:sp>
      <p:sp>
        <p:nvSpPr>
          <p:cNvPr id="28" name="Text 24"/>
          <p:cNvSpPr/>
          <p:nvPr/>
        </p:nvSpPr>
        <p:spPr>
          <a:xfrm>
            <a:off x="1234440" y="4160520"/>
            <a:ext cx="4297680" cy="1554480"/>
          </a:xfrm>
          <a:prstGeom prst="rect">
            <a:avLst/>
          </a:prstGeom>
          <a:noFill/>
          <a:ln/>
        </p:spPr>
        <p:txBody>
          <a:bodyPr wrap="square" lIns="0" tIns="0" rIns="0" bIns="0" rtlCol="0" anchor="ctr"/>
          <a:lstStyle/>
          <a:p>
            <a:pPr marL="0" indent="0">
              <a:lnSpc>
                <a:spcPct val="135000"/>
              </a:lnSpc>
              <a:buNone/>
            </a:pPr>
            <a:r>
              <a:rPr lang="en-US" sz="1600" dirty="0">
                <a:solidFill>
                  <a:srgbClr val="9AA5CC"/>
                </a:solidFill>
                <a:latin typeface="Calibri" pitchFamily="34" charset="0"/>
                <a:ea typeface="Calibri" pitchFamily="34" charset="-122"/>
                <a:cs typeface="Calibri" pitchFamily="34" charset="-120"/>
              </a:rPr>
              <a:t>Double / multiple star systems • Planetary and lunar detail • Globular clusters and galaxies</a:t>
            </a:r>
            <a:endParaRPr lang="en-US" sz="1600" dirty="0"/>
          </a:p>
        </p:txBody>
      </p:sp>
      <p:sp>
        <p:nvSpPr>
          <p:cNvPr id="29" name="Shape 25"/>
          <p:cNvSpPr/>
          <p:nvPr/>
        </p:nvSpPr>
        <p:spPr>
          <a:xfrm>
            <a:off x="6355080" y="2788920"/>
            <a:ext cx="5074920" cy="3063240"/>
          </a:xfrm>
          <a:prstGeom prst="roundRect">
            <a:avLst>
              <a:gd name="adj" fmla="val 3582"/>
            </a:avLst>
          </a:prstGeom>
          <a:solidFill>
            <a:srgbClr val="141A3C"/>
          </a:solidFill>
          <a:ln w="12700">
            <a:solidFill>
              <a:srgbClr val="1C2450"/>
            </a:solidFill>
            <a:prstDash val="solid"/>
          </a:ln>
          <a:effectLst>
            <a:outerShdw blurRad="127000" dist="50800" dir="5400000" algn="bl" rotWithShape="0">
              <a:srgbClr val="000000">
                <a:alpha val="30000"/>
              </a:srgbClr>
            </a:outerShdw>
          </a:effectLst>
        </p:spPr>
      </p:sp>
      <p:sp>
        <p:nvSpPr>
          <p:cNvPr id="30" name="Shape 26"/>
          <p:cNvSpPr/>
          <p:nvPr/>
        </p:nvSpPr>
        <p:spPr>
          <a:xfrm>
            <a:off x="6766560" y="3108960"/>
            <a:ext cx="777240" cy="777240"/>
          </a:xfrm>
          <a:prstGeom prst="ellipse">
            <a:avLst/>
          </a:prstGeom>
          <a:solidFill>
            <a:srgbClr val="56C7E8"/>
          </a:solidFill>
          <a:ln/>
          <a:effectLst>
            <a:outerShdw blurRad="101600" dist="38100" dir="5400000" algn="bl" rotWithShape="0">
              <a:srgbClr val="000000">
                <a:alpha val="40000"/>
              </a:srgbClr>
            </a:outerShdw>
          </a:effectLst>
        </p:spPr>
      </p:sp>
      <p:pic>
        <p:nvPicPr>
          <p:cNvPr id="31" name="Image 2" descr="preencoded.png"/>
          <p:cNvPicPr>
            <a:picLocks noChangeAspect="1"/>
          </p:cNvPicPr>
          <p:nvPr/>
        </p:nvPicPr>
        <p:blipFill>
          <a:blip r:embed="rId5"/>
          <a:stretch>
            <a:fillRect/>
          </a:stretch>
        </p:blipFill>
        <p:spPr>
          <a:xfrm>
            <a:off x="6986016" y="3328416"/>
            <a:ext cx="338328" cy="338328"/>
          </a:xfrm>
          <a:prstGeom prst="rect">
            <a:avLst/>
          </a:prstGeom>
        </p:spPr>
      </p:pic>
      <p:sp>
        <p:nvSpPr>
          <p:cNvPr id="32" name="Text 27"/>
          <p:cNvSpPr/>
          <p:nvPr/>
        </p:nvSpPr>
        <p:spPr>
          <a:xfrm>
            <a:off x="7726680" y="3108960"/>
            <a:ext cx="3383280" cy="457200"/>
          </a:xfrm>
          <a:prstGeom prst="rect">
            <a:avLst/>
          </a:prstGeom>
          <a:noFill/>
          <a:ln/>
        </p:spPr>
        <p:txBody>
          <a:bodyPr wrap="square" lIns="0" tIns="0" rIns="0" bIns="0" rtlCol="0" anchor="ctr"/>
          <a:lstStyle/>
          <a:p>
            <a:pPr marL="0" indent="0">
              <a:buNone/>
            </a:pPr>
            <a:r>
              <a:rPr lang="en-US" sz="2300" b="1" dirty="0">
                <a:solidFill>
                  <a:srgbClr val="EAEEFB"/>
                </a:solidFill>
                <a:latin typeface="Cambria" pitchFamily="34" charset="0"/>
                <a:ea typeface="Cambria" pitchFamily="34" charset="-122"/>
                <a:cs typeface="Cambria" pitchFamily="34" charset="-120"/>
              </a:rPr>
              <a:t>Low f-Ratio</a:t>
            </a:r>
            <a:endParaRPr lang="en-US" sz="2300" dirty="0"/>
          </a:p>
        </p:txBody>
      </p:sp>
      <p:sp>
        <p:nvSpPr>
          <p:cNvPr id="33" name="Text 28"/>
          <p:cNvSpPr/>
          <p:nvPr/>
        </p:nvSpPr>
        <p:spPr>
          <a:xfrm>
            <a:off x="7726680" y="3566160"/>
            <a:ext cx="3383280" cy="365760"/>
          </a:xfrm>
          <a:prstGeom prst="rect">
            <a:avLst/>
          </a:prstGeom>
          <a:noFill/>
          <a:ln/>
        </p:spPr>
        <p:txBody>
          <a:bodyPr wrap="square" lIns="0" tIns="0" rIns="0" bIns="0" rtlCol="0" anchor="ctr"/>
          <a:lstStyle/>
          <a:p>
            <a:pPr marL="0" indent="0">
              <a:buNone/>
            </a:pPr>
            <a:r>
              <a:rPr lang="en-US" sz="1350" i="1" dirty="0">
                <a:solidFill>
                  <a:srgbClr val="56C7E8"/>
                </a:solidFill>
                <a:latin typeface="Calibri" pitchFamily="34" charset="0"/>
                <a:ea typeface="Calibri" pitchFamily="34" charset="-122"/>
                <a:cs typeface="Calibri" pitchFamily="34" charset="-120"/>
              </a:rPr>
              <a:t>Better for larger, wide targets</a:t>
            </a:r>
            <a:endParaRPr lang="en-US" sz="1350" dirty="0"/>
          </a:p>
        </p:txBody>
      </p:sp>
      <p:sp>
        <p:nvSpPr>
          <p:cNvPr id="34" name="Text 29"/>
          <p:cNvSpPr/>
          <p:nvPr/>
        </p:nvSpPr>
        <p:spPr>
          <a:xfrm>
            <a:off x="6766560" y="4160520"/>
            <a:ext cx="4297680" cy="1554480"/>
          </a:xfrm>
          <a:prstGeom prst="rect">
            <a:avLst/>
          </a:prstGeom>
          <a:noFill/>
          <a:ln/>
        </p:spPr>
        <p:txBody>
          <a:bodyPr wrap="square" lIns="0" tIns="0" rIns="0" bIns="0" rtlCol="0" anchor="ctr"/>
          <a:lstStyle/>
          <a:p>
            <a:pPr marL="0" indent="0">
              <a:lnSpc>
                <a:spcPct val="135000"/>
              </a:lnSpc>
              <a:buNone/>
            </a:pPr>
            <a:r>
              <a:rPr lang="en-US" sz="1600" dirty="0">
                <a:solidFill>
                  <a:srgbClr val="9AA5CC"/>
                </a:solidFill>
                <a:latin typeface="Calibri" pitchFamily="34" charset="0"/>
                <a:ea typeface="Calibri" pitchFamily="34" charset="-122"/>
                <a:cs typeface="Calibri" pitchFamily="34" charset="-120"/>
              </a:rPr>
              <a:t>Open clusters • Large nebulae • Galaxy clusters • Asterisms</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A0E27"/>
        </a:solidFill>
        <a:effectLst/>
      </p:bgPr>
    </p:bg>
    <p:spTree>
      <p:nvGrpSpPr>
        <p:cNvPr id="1" name=""/>
        <p:cNvGrpSpPr/>
        <p:nvPr/>
      </p:nvGrpSpPr>
      <p:grpSpPr>
        <a:xfrm>
          <a:off x="0" y="0"/>
          <a:ext cx="0" cy="0"/>
          <a:chOff x="0" y="0"/>
          <a:chExt cx="0" cy="0"/>
        </a:xfrm>
      </p:grpSpPr>
      <p:sp>
        <p:nvSpPr>
          <p:cNvPr id="2" name="Shape 0"/>
          <p:cNvSpPr/>
          <p:nvPr/>
        </p:nvSpPr>
        <p:spPr>
          <a:xfrm>
            <a:off x="640080" y="822960"/>
            <a:ext cx="41148" cy="41148"/>
          </a:xfrm>
          <a:prstGeom prst="ellipse">
            <a:avLst/>
          </a:prstGeom>
          <a:solidFill>
            <a:srgbClr val="F4B942">
              <a:alpha val="65000"/>
            </a:srgbClr>
          </a:solidFill>
          <a:ln/>
        </p:spPr>
      </p:sp>
      <p:sp>
        <p:nvSpPr>
          <p:cNvPr id="3" name="Shape 1"/>
          <p:cNvSpPr/>
          <p:nvPr/>
        </p:nvSpPr>
        <p:spPr>
          <a:xfrm>
            <a:off x="1920240" y="457200"/>
            <a:ext cx="25603" cy="25603"/>
          </a:xfrm>
          <a:prstGeom prst="ellipse">
            <a:avLst/>
          </a:prstGeom>
          <a:solidFill>
            <a:srgbClr val="56C7E8">
              <a:alpha val="45000"/>
            </a:srgbClr>
          </a:solidFill>
          <a:ln/>
        </p:spPr>
      </p:sp>
      <p:sp>
        <p:nvSpPr>
          <p:cNvPr id="4" name="Shape 2"/>
          <p:cNvSpPr/>
          <p:nvPr/>
        </p:nvSpPr>
        <p:spPr>
          <a:xfrm>
            <a:off x="3108960" y="1188720"/>
            <a:ext cx="25603" cy="25603"/>
          </a:xfrm>
          <a:prstGeom prst="ellipse">
            <a:avLst/>
          </a:prstGeom>
          <a:solidFill>
            <a:srgbClr val="56C7E8">
              <a:alpha val="65000"/>
            </a:srgbClr>
          </a:solidFill>
          <a:ln/>
        </p:spPr>
      </p:sp>
      <p:sp>
        <p:nvSpPr>
          <p:cNvPr id="5" name="Shape 3"/>
          <p:cNvSpPr/>
          <p:nvPr/>
        </p:nvSpPr>
        <p:spPr>
          <a:xfrm>
            <a:off x="10881360" y="731520"/>
            <a:ext cx="41148" cy="41148"/>
          </a:xfrm>
          <a:prstGeom prst="ellipse">
            <a:avLst/>
          </a:prstGeom>
          <a:solidFill>
            <a:srgbClr val="56C7E8">
              <a:alpha val="45000"/>
            </a:srgbClr>
          </a:solidFill>
          <a:ln/>
        </p:spPr>
      </p:sp>
      <p:sp>
        <p:nvSpPr>
          <p:cNvPr id="6" name="Shape 4"/>
          <p:cNvSpPr/>
          <p:nvPr/>
        </p:nvSpPr>
        <p:spPr>
          <a:xfrm>
            <a:off x="11521440" y="1737360"/>
            <a:ext cx="25603" cy="25603"/>
          </a:xfrm>
          <a:prstGeom prst="ellipse">
            <a:avLst/>
          </a:prstGeom>
          <a:solidFill>
            <a:srgbClr val="F4B942">
              <a:alpha val="65000"/>
            </a:srgbClr>
          </a:solidFill>
          <a:ln/>
        </p:spPr>
      </p:sp>
      <p:sp>
        <p:nvSpPr>
          <p:cNvPr id="7" name="Shape 5"/>
          <p:cNvSpPr/>
          <p:nvPr/>
        </p:nvSpPr>
        <p:spPr>
          <a:xfrm>
            <a:off x="11155680" y="3108960"/>
            <a:ext cx="25603" cy="25603"/>
          </a:xfrm>
          <a:prstGeom prst="ellipse">
            <a:avLst/>
          </a:prstGeom>
          <a:solidFill>
            <a:srgbClr val="56C7E8">
              <a:alpha val="45000"/>
            </a:srgbClr>
          </a:solidFill>
          <a:ln/>
        </p:spPr>
      </p:sp>
      <p:sp>
        <p:nvSpPr>
          <p:cNvPr id="8" name="Shape 6"/>
          <p:cNvSpPr/>
          <p:nvPr/>
        </p:nvSpPr>
        <p:spPr>
          <a:xfrm>
            <a:off x="457200" y="2834640"/>
            <a:ext cx="41148" cy="41148"/>
          </a:xfrm>
          <a:prstGeom prst="ellipse">
            <a:avLst/>
          </a:prstGeom>
          <a:solidFill>
            <a:srgbClr val="56C7E8">
              <a:alpha val="65000"/>
            </a:srgbClr>
          </a:solidFill>
          <a:ln/>
        </p:spPr>
      </p:sp>
      <p:sp>
        <p:nvSpPr>
          <p:cNvPr id="9" name="Shape 7"/>
          <p:cNvSpPr/>
          <p:nvPr/>
        </p:nvSpPr>
        <p:spPr>
          <a:xfrm>
            <a:off x="1005840" y="4754880"/>
            <a:ext cx="25603" cy="25603"/>
          </a:xfrm>
          <a:prstGeom prst="ellipse">
            <a:avLst/>
          </a:prstGeom>
          <a:solidFill>
            <a:srgbClr val="56C7E8">
              <a:alpha val="45000"/>
            </a:srgbClr>
          </a:solidFill>
          <a:ln/>
        </p:spPr>
      </p:sp>
      <p:sp>
        <p:nvSpPr>
          <p:cNvPr id="10" name="Shape 8"/>
          <p:cNvSpPr/>
          <p:nvPr/>
        </p:nvSpPr>
        <p:spPr>
          <a:xfrm>
            <a:off x="731520" y="6035040"/>
            <a:ext cx="25603" cy="25603"/>
          </a:xfrm>
          <a:prstGeom prst="ellipse">
            <a:avLst/>
          </a:prstGeom>
          <a:solidFill>
            <a:srgbClr val="F4B942">
              <a:alpha val="65000"/>
            </a:srgbClr>
          </a:solidFill>
          <a:ln/>
        </p:spPr>
      </p:sp>
      <p:sp>
        <p:nvSpPr>
          <p:cNvPr id="11" name="Shape 9"/>
          <p:cNvSpPr/>
          <p:nvPr/>
        </p:nvSpPr>
        <p:spPr>
          <a:xfrm>
            <a:off x="11704320" y="5029200"/>
            <a:ext cx="41148" cy="41148"/>
          </a:xfrm>
          <a:prstGeom prst="ellipse">
            <a:avLst/>
          </a:prstGeom>
          <a:solidFill>
            <a:srgbClr val="56C7E8">
              <a:alpha val="45000"/>
            </a:srgbClr>
          </a:solidFill>
          <a:ln/>
        </p:spPr>
      </p:sp>
      <p:sp>
        <p:nvSpPr>
          <p:cNvPr id="12" name="Shape 10"/>
          <p:cNvSpPr/>
          <p:nvPr/>
        </p:nvSpPr>
        <p:spPr>
          <a:xfrm>
            <a:off x="11338560" y="6126480"/>
            <a:ext cx="25603" cy="25603"/>
          </a:xfrm>
          <a:prstGeom prst="ellipse">
            <a:avLst/>
          </a:prstGeom>
          <a:solidFill>
            <a:srgbClr val="56C7E8">
              <a:alpha val="65000"/>
            </a:srgbClr>
          </a:solidFill>
          <a:ln/>
        </p:spPr>
      </p:sp>
      <p:sp>
        <p:nvSpPr>
          <p:cNvPr id="13" name="Shape 11"/>
          <p:cNvSpPr/>
          <p:nvPr/>
        </p:nvSpPr>
        <p:spPr>
          <a:xfrm>
            <a:off x="10607040" y="5669280"/>
            <a:ext cx="25603" cy="25603"/>
          </a:xfrm>
          <a:prstGeom prst="ellipse">
            <a:avLst/>
          </a:prstGeom>
          <a:solidFill>
            <a:srgbClr val="56C7E8">
              <a:alpha val="45000"/>
            </a:srgbClr>
          </a:solidFill>
          <a:ln/>
        </p:spPr>
      </p:sp>
      <p:sp>
        <p:nvSpPr>
          <p:cNvPr id="14" name="Shape 12"/>
          <p:cNvSpPr/>
          <p:nvPr/>
        </p:nvSpPr>
        <p:spPr>
          <a:xfrm>
            <a:off x="4114800" y="365760"/>
            <a:ext cx="41148" cy="41148"/>
          </a:xfrm>
          <a:prstGeom prst="ellipse">
            <a:avLst/>
          </a:prstGeom>
          <a:solidFill>
            <a:srgbClr val="F4B942">
              <a:alpha val="65000"/>
            </a:srgbClr>
          </a:solidFill>
          <a:ln/>
        </p:spPr>
      </p:sp>
      <p:sp>
        <p:nvSpPr>
          <p:cNvPr id="15" name="Shape 13"/>
          <p:cNvSpPr/>
          <p:nvPr/>
        </p:nvSpPr>
        <p:spPr>
          <a:xfrm>
            <a:off x="6217920" y="548640"/>
            <a:ext cx="25603" cy="25603"/>
          </a:xfrm>
          <a:prstGeom prst="ellipse">
            <a:avLst/>
          </a:prstGeom>
          <a:solidFill>
            <a:srgbClr val="56C7E8">
              <a:alpha val="45000"/>
            </a:srgbClr>
          </a:solidFill>
          <a:ln/>
        </p:spPr>
      </p:sp>
      <p:sp>
        <p:nvSpPr>
          <p:cNvPr id="16" name="Shape 14"/>
          <p:cNvSpPr/>
          <p:nvPr/>
        </p:nvSpPr>
        <p:spPr>
          <a:xfrm>
            <a:off x="8412480" y="457200"/>
            <a:ext cx="25603" cy="25603"/>
          </a:xfrm>
          <a:prstGeom prst="ellipse">
            <a:avLst/>
          </a:prstGeom>
          <a:solidFill>
            <a:srgbClr val="56C7E8">
              <a:alpha val="65000"/>
            </a:srgbClr>
          </a:solidFill>
          <a:ln/>
        </p:spPr>
      </p:sp>
      <p:sp>
        <p:nvSpPr>
          <p:cNvPr id="17" name="Shape 15"/>
          <p:cNvSpPr/>
          <p:nvPr/>
        </p:nvSpPr>
        <p:spPr>
          <a:xfrm>
            <a:off x="365760" y="4023360"/>
            <a:ext cx="41148" cy="41148"/>
          </a:xfrm>
          <a:prstGeom prst="ellipse">
            <a:avLst/>
          </a:prstGeom>
          <a:solidFill>
            <a:srgbClr val="56C7E8">
              <a:alpha val="45000"/>
            </a:srgbClr>
          </a:solidFill>
          <a:ln/>
        </p:spPr>
      </p:sp>
      <p:sp>
        <p:nvSpPr>
          <p:cNvPr id="18" name="Shape 16"/>
          <p:cNvSpPr/>
          <p:nvPr/>
        </p:nvSpPr>
        <p:spPr>
          <a:xfrm>
            <a:off x="548640" y="502920"/>
            <a:ext cx="640080" cy="640080"/>
          </a:xfrm>
          <a:prstGeom prst="ellipse">
            <a:avLst/>
          </a:prstGeom>
          <a:solidFill>
            <a:srgbClr val="56C7E8"/>
          </a:solidFill>
          <a:ln/>
          <a:effectLst>
            <a:outerShdw blurRad="101600" dist="38100" dir="5400000" algn="bl" rotWithShape="0">
              <a:srgbClr val="000000">
                <a:alpha val="40000"/>
              </a:srgbClr>
            </a:outerShdw>
          </a:effectLst>
        </p:spPr>
      </p:sp>
      <p:pic>
        <p:nvPicPr>
          <p:cNvPr id="19" name="Image 0" descr="preencoded.png"/>
          <p:cNvPicPr>
            <a:picLocks noChangeAspect="1"/>
          </p:cNvPicPr>
          <p:nvPr/>
        </p:nvPicPr>
        <p:blipFill>
          <a:blip r:embed="rId3"/>
          <a:stretch>
            <a:fillRect/>
          </a:stretch>
        </p:blipFill>
        <p:spPr>
          <a:xfrm>
            <a:off x="708660" y="662940"/>
            <a:ext cx="320040" cy="320040"/>
          </a:xfrm>
          <a:prstGeom prst="rect">
            <a:avLst/>
          </a:prstGeom>
        </p:spPr>
      </p:pic>
      <p:sp>
        <p:nvSpPr>
          <p:cNvPr id="20" name="Text 17"/>
          <p:cNvSpPr/>
          <p:nvPr/>
        </p:nvSpPr>
        <p:spPr>
          <a:xfrm>
            <a:off x="1371600" y="457200"/>
            <a:ext cx="10241280" cy="731520"/>
          </a:xfrm>
          <a:prstGeom prst="rect">
            <a:avLst/>
          </a:prstGeom>
          <a:noFill/>
          <a:ln/>
        </p:spPr>
        <p:txBody>
          <a:bodyPr wrap="square" lIns="0" tIns="0" rIns="0" bIns="0" rtlCol="0" anchor="ctr"/>
          <a:lstStyle/>
          <a:p>
            <a:pPr marL="0" indent="0" algn="l">
              <a:buNone/>
            </a:pPr>
            <a:r>
              <a:rPr lang="en-US" sz="3200" b="1" dirty="0">
                <a:solidFill>
                  <a:srgbClr val="EAEEFB"/>
                </a:solidFill>
                <a:latin typeface="Cambria" pitchFamily="34" charset="0"/>
                <a:ea typeface="Cambria" pitchFamily="34" charset="-122"/>
                <a:cs typeface="Cambria" pitchFamily="34" charset="-120"/>
              </a:rPr>
              <a:t>Resources To Help Your Observation Session</a:t>
            </a:r>
            <a:endParaRPr lang="en-US" sz="3200" dirty="0"/>
          </a:p>
        </p:txBody>
      </p:sp>
      <p:sp>
        <p:nvSpPr>
          <p:cNvPr id="21" name="Text 18"/>
          <p:cNvSpPr/>
          <p:nvPr/>
        </p:nvSpPr>
        <p:spPr>
          <a:xfrm>
            <a:off x="822960" y="1371600"/>
            <a:ext cx="10515600" cy="457200"/>
          </a:xfrm>
          <a:prstGeom prst="rect">
            <a:avLst/>
          </a:prstGeom>
          <a:noFill/>
          <a:ln/>
        </p:spPr>
        <p:txBody>
          <a:bodyPr wrap="square" lIns="0" tIns="0" rIns="0" bIns="0" rtlCol="0" anchor="ctr"/>
          <a:lstStyle/>
          <a:p>
            <a:pPr marL="0" indent="0">
              <a:buNone/>
            </a:pPr>
            <a:r>
              <a:rPr lang="en-US" sz="1900" i="1" dirty="0">
                <a:solidFill>
                  <a:srgbClr val="9AA5CC"/>
                </a:solidFill>
                <a:latin typeface="Calibri" pitchFamily="34" charset="0"/>
                <a:ea typeface="Calibri" pitchFamily="34" charset="-122"/>
                <a:cs typeface="Calibri" pitchFamily="34" charset="-120"/>
              </a:rPr>
              <a:t>Free books and guides to help you plan your observing sessions.</a:t>
            </a:r>
            <a:endParaRPr lang="en-US" sz="1900" dirty="0"/>
          </a:p>
        </p:txBody>
      </p:sp>
      <p:sp>
        <p:nvSpPr>
          <p:cNvPr id="22" name="Shape 19"/>
          <p:cNvSpPr/>
          <p:nvPr/>
        </p:nvSpPr>
        <p:spPr>
          <a:xfrm>
            <a:off x="822960" y="2103120"/>
            <a:ext cx="5074920" cy="1645920"/>
          </a:xfrm>
          <a:prstGeom prst="roundRect">
            <a:avLst>
              <a:gd name="adj" fmla="val 6667"/>
            </a:avLst>
          </a:prstGeom>
          <a:solidFill>
            <a:srgbClr val="141A3C"/>
          </a:solidFill>
          <a:ln w="12700">
            <a:solidFill>
              <a:srgbClr val="1C2450"/>
            </a:solidFill>
            <a:prstDash val="solid"/>
          </a:ln>
          <a:effectLst>
            <a:outerShdw blurRad="127000" dist="50800" dir="5400000" algn="bl" rotWithShape="0">
              <a:srgbClr val="000000">
                <a:alpha val="30000"/>
              </a:srgbClr>
            </a:outerShdw>
          </a:effectLst>
        </p:spPr>
      </p:sp>
      <p:sp>
        <p:nvSpPr>
          <p:cNvPr id="23" name="Shape 20"/>
          <p:cNvSpPr/>
          <p:nvPr/>
        </p:nvSpPr>
        <p:spPr>
          <a:xfrm>
            <a:off x="1143000" y="2423160"/>
            <a:ext cx="640080" cy="640080"/>
          </a:xfrm>
          <a:prstGeom prst="ellipse">
            <a:avLst/>
          </a:prstGeom>
          <a:solidFill>
            <a:srgbClr val="F4B942"/>
          </a:solidFill>
          <a:ln/>
          <a:effectLst>
            <a:outerShdw blurRad="101600" dist="38100" dir="5400000" algn="bl" rotWithShape="0">
              <a:srgbClr val="000000">
                <a:alpha val="40000"/>
              </a:srgbClr>
            </a:outerShdw>
          </a:effectLst>
        </p:spPr>
      </p:sp>
      <p:pic>
        <p:nvPicPr>
          <p:cNvPr id="24" name="Image 1" descr="preencoded.png"/>
          <p:cNvPicPr>
            <a:picLocks noChangeAspect="1"/>
          </p:cNvPicPr>
          <p:nvPr/>
        </p:nvPicPr>
        <p:blipFill>
          <a:blip r:embed="rId3"/>
          <a:stretch>
            <a:fillRect/>
          </a:stretch>
        </p:blipFill>
        <p:spPr>
          <a:xfrm>
            <a:off x="1307592" y="2587752"/>
            <a:ext cx="310896" cy="310896"/>
          </a:xfrm>
          <a:prstGeom prst="rect">
            <a:avLst/>
          </a:prstGeom>
        </p:spPr>
      </p:pic>
      <p:sp>
        <p:nvSpPr>
          <p:cNvPr id="25" name="Text 21"/>
          <p:cNvSpPr/>
          <p:nvPr/>
        </p:nvSpPr>
        <p:spPr>
          <a:xfrm>
            <a:off x="1965960" y="2359152"/>
            <a:ext cx="3749040" cy="457200"/>
          </a:xfrm>
          <a:prstGeom prst="rect">
            <a:avLst/>
          </a:prstGeom>
          <a:noFill/>
          <a:ln/>
        </p:spPr>
        <p:txBody>
          <a:bodyPr wrap="square" lIns="0" tIns="0" rIns="0" bIns="0" rtlCol="0" anchor="ctr"/>
          <a:lstStyle/>
          <a:p>
            <a:pPr marL="0" indent="0">
              <a:buNone/>
            </a:pPr>
            <a:r>
              <a:rPr lang="en-US" sz="1750" b="1" dirty="0">
                <a:solidFill>
                  <a:srgbClr val="EAEEFB"/>
                </a:solidFill>
                <a:latin typeface="Cambria" pitchFamily="34" charset="0"/>
                <a:ea typeface="Cambria" pitchFamily="34" charset="-122"/>
                <a:cs typeface="Cambria" pitchFamily="34" charset="-120"/>
              </a:rPr>
              <a:t>SkyMaps.com</a:t>
            </a:r>
            <a:endParaRPr lang="en-US" sz="1750" dirty="0"/>
          </a:p>
        </p:txBody>
      </p:sp>
      <p:sp>
        <p:nvSpPr>
          <p:cNvPr id="26" name="Text 22"/>
          <p:cNvSpPr/>
          <p:nvPr/>
        </p:nvSpPr>
        <p:spPr>
          <a:xfrm>
            <a:off x="1965960" y="2761488"/>
            <a:ext cx="3749040" cy="320040"/>
          </a:xfrm>
          <a:prstGeom prst="rect">
            <a:avLst/>
          </a:prstGeom>
          <a:noFill/>
          <a:ln/>
        </p:spPr>
        <p:txBody>
          <a:bodyPr wrap="square" lIns="0" tIns="0" rIns="0" bIns="0" rtlCol="0" anchor="ctr"/>
          <a:lstStyle/>
          <a:p>
            <a:pPr marL="0" indent="0">
              <a:buNone/>
            </a:pPr>
            <a:r>
              <a:rPr lang="en-US" sz="1250" b="1" dirty="0">
                <a:solidFill>
                  <a:srgbClr val="F4B942"/>
                </a:solidFill>
                <a:latin typeface="Calibri" pitchFamily="34" charset="0"/>
                <a:ea typeface="Calibri" pitchFamily="34" charset="-122"/>
                <a:cs typeface="Calibri" pitchFamily="34" charset="-120"/>
              </a:rPr>
              <a:t>skymaps.com</a:t>
            </a:r>
            <a:endParaRPr lang="en-US" sz="1250" dirty="0"/>
          </a:p>
        </p:txBody>
      </p:sp>
      <p:sp>
        <p:nvSpPr>
          <p:cNvPr id="27" name="Text 23"/>
          <p:cNvSpPr/>
          <p:nvPr/>
        </p:nvSpPr>
        <p:spPr>
          <a:xfrm>
            <a:off x="1143000" y="3154680"/>
            <a:ext cx="4572000" cy="502920"/>
          </a:xfrm>
          <a:prstGeom prst="rect">
            <a:avLst/>
          </a:prstGeom>
          <a:noFill/>
          <a:ln/>
        </p:spPr>
        <p:txBody>
          <a:bodyPr wrap="square" lIns="0" tIns="0" rIns="0" bIns="0" rtlCol="0" anchor="ctr"/>
          <a:lstStyle/>
          <a:p>
            <a:pPr marL="0" indent="0">
              <a:lnSpc>
                <a:spcPct val="108000"/>
              </a:lnSpc>
              <a:buNone/>
            </a:pPr>
            <a:r>
              <a:rPr lang="en-US" sz="1300" dirty="0">
                <a:solidFill>
                  <a:srgbClr val="9AA5CC"/>
                </a:solidFill>
                <a:latin typeface="Calibri" pitchFamily="34" charset="0"/>
                <a:ea typeface="Calibri" pitchFamily="34" charset="-122"/>
                <a:cs typeface="Calibri" pitchFamily="34" charset="-120"/>
              </a:rPr>
              <a:t>Download the free monthly Evening Sky Map.</a:t>
            </a:r>
            <a:endParaRPr lang="en-US" sz="1300" dirty="0"/>
          </a:p>
        </p:txBody>
      </p:sp>
      <p:sp>
        <p:nvSpPr>
          <p:cNvPr id="28" name="Shape 24"/>
          <p:cNvSpPr/>
          <p:nvPr/>
        </p:nvSpPr>
        <p:spPr>
          <a:xfrm>
            <a:off x="6355080" y="2103120"/>
            <a:ext cx="5074920" cy="1645920"/>
          </a:xfrm>
          <a:prstGeom prst="roundRect">
            <a:avLst>
              <a:gd name="adj" fmla="val 6667"/>
            </a:avLst>
          </a:prstGeom>
          <a:solidFill>
            <a:srgbClr val="141A3C"/>
          </a:solidFill>
          <a:ln w="12700">
            <a:solidFill>
              <a:srgbClr val="1C2450"/>
            </a:solidFill>
            <a:prstDash val="solid"/>
          </a:ln>
          <a:effectLst>
            <a:outerShdw blurRad="127000" dist="50800" dir="5400000" algn="bl" rotWithShape="0">
              <a:srgbClr val="000000">
                <a:alpha val="30000"/>
              </a:srgbClr>
            </a:outerShdw>
          </a:effectLst>
        </p:spPr>
      </p:sp>
      <p:sp>
        <p:nvSpPr>
          <p:cNvPr id="29" name="Shape 25"/>
          <p:cNvSpPr/>
          <p:nvPr/>
        </p:nvSpPr>
        <p:spPr>
          <a:xfrm>
            <a:off x="6675120" y="2423160"/>
            <a:ext cx="640080" cy="640080"/>
          </a:xfrm>
          <a:prstGeom prst="ellipse">
            <a:avLst/>
          </a:prstGeom>
          <a:solidFill>
            <a:srgbClr val="56C7E8"/>
          </a:solidFill>
          <a:ln/>
          <a:effectLst>
            <a:outerShdw blurRad="101600" dist="38100" dir="5400000" algn="bl" rotWithShape="0">
              <a:srgbClr val="000000">
                <a:alpha val="40000"/>
              </a:srgbClr>
            </a:outerShdw>
          </a:effectLst>
        </p:spPr>
      </p:sp>
      <p:pic>
        <p:nvPicPr>
          <p:cNvPr id="30" name="Image 2" descr="preencoded.png"/>
          <p:cNvPicPr>
            <a:picLocks noChangeAspect="1"/>
          </p:cNvPicPr>
          <p:nvPr/>
        </p:nvPicPr>
        <p:blipFill>
          <a:blip r:embed="rId3"/>
          <a:stretch>
            <a:fillRect/>
          </a:stretch>
        </p:blipFill>
        <p:spPr>
          <a:xfrm>
            <a:off x="6839712" y="2587752"/>
            <a:ext cx="310896" cy="310896"/>
          </a:xfrm>
          <a:prstGeom prst="rect">
            <a:avLst/>
          </a:prstGeom>
        </p:spPr>
      </p:pic>
      <p:sp>
        <p:nvSpPr>
          <p:cNvPr id="31" name="Text 26"/>
          <p:cNvSpPr/>
          <p:nvPr/>
        </p:nvSpPr>
        <p:spPr>
          <a:xfrm>
            <a:off x="7498080" y="2359152"/>
            <a:ext cx="3749040" cy="457200"/>
          </a:xfrm>
          <a:prstGeom prst="rect">
            <a:avLst/>
          </a:prstGeom>
          <a:noFill/>
          <a:ln/>
        </p:spPr>
        <p:txBody>
          <a:bodyPr wrap="square" lIns="0" tIns="0" rIns="0" bIns="0" rtlCol="0" anchor="ctr"/>
          <a:lstStyle/>
          <a:p>
            <a:pPr marL="0" indent="0">
              <a:buNone/>
            </a:pPr>
            <a:r>
              <a:rPr lang="en-US" sz="1750" b="1" dirty="0">
                <a:solidFill>
                  <a:srgbClr val="EAEEFB"/>
                </a:solidFill>
                <a:latin typeface="Cambria" pitchFamily="34" charset="0"/>
                <a:ea typeface="Cambria" pitchFamily="34" charset="-122"/>
                <a:cs typeface="Cambria" pitchFamily="34" charset="-120"/>
              </a:rPr>
              <a:t>Yoder's Constellation Guides</a:t>
            </a:r>
            <a:endParaRPr lang="en-US" sz="1750" dirty="0"/>
          </a:p>
        </p:txBody>
      </p:sp>
      <p:sp>
        <p:nvSpPr>
          <p:cNvPr id="32" name="Text 27"/>
          <p:cNvSpPr/>
          <p:nvPr/>
        </p:nvSpPr>
        <p:spPr>
          <a:xfrm>
            <a:off x="7498080" y="2761488"/>
            <a:ext cx="3749040" cy="320040"/>
          </a:xfrm>
          <a:prstGeom prst="rect">
            <a:avLst/>
          </a:prstGeom>
          <a:noFill/>
          <a:ln/>
        </p:spPr>
        <p:txBody>
          <a:bodyPr wrap="square" lIns="0" tIns="0" rIns="0" bIns="0" rtlCol="0" anchor="ctr"/>
          <a:lstStyle/>
          <a:p>
            <a:pPr marL="0" indent="0">
              <a:buNone/>
            </a:pPr>
            <a:r>
              <a:rPr lang="en-US" sz="1250" b="1" dirty="0">
                <a:solidFill>
                  <a:srgbClr val="56C7E8"/>
                </a:solidFill>
                <a:latin typeface="Calibri" pitchFamily="34" charset="0"/>
                <a:ea typeface="Calibri" pitchFamily="34" charset="-122"/>
                <a:cs typeface="Calibri" pitchFamily="34" charset="-120"/>
              </a:rPr>
              <a:t>ArtCentrics.com · James Yoder</a:t>
            </a:r>
            <a:endParaRPr lang="en-US" sz="1250" dirty="0"/>
          </a:p>
        </p:txBody>
      </p:sp>
      <p:sp>
        <p:nvSpPr>
          <p:cNvPr id="33" name="Text 28"/>
          <p:cNvSpPr/>
          <p:nvPr/>
        </p:nvSpPr>
        <p:spPr>
          <a:xfrm>
            <a:off x="6675120" y="3154680"/>
            <a:ext cx="4572000" cy="502920"/>
          </a:xfrm>
          <a:prstGeom prst="rect">
            <a:avLst/>
          </a:prstGeom>
          <a:noFill/>
          <a:ln/>
        </p:spPr>
        <p:txBody>
          <a:bodyPr wrap="square" lIns="0" tIns="0" rIns="0" bIns="0" rtlCol="0" anchor="ctr"/>
          <a:lstStyle/>
          <a:p>
            <a:pPr marL="0" indent="0">
              <a:lnSpc>
                <a:spcPct val="108000"/>
              </a:lnSpc>
              <a:buNone/>
            </a:pPr>
            <a:r>
              <a:rPr lang="en-US" sz="1300" dirty="0">
                <a:solidFill>
                  <a:srgbClr val="9AA5CC"/>
                </a:solidFill>
                <a:latin typeface="Calibri" pitchFamily="34" charset="0"/>
                <a:ea typeface="Calibri" pitchFamily="34" charset="-122"/>
                <a:cs typeface="Calibri" pitchFamily="34" charset="-120"/>
              </a:rPr>
              <a:t>Standalone guides for each constellation (50+ done) — A deep dive into popular and lesser-known objects in each constellation.</a:t>
            </a:r>
            <a:endParaRPr lang="en-US" sz="1300" dirty="0"/>
          </a:p>
        </p:txBody>
      </p:sp>
      <p:sp>
        <p:nvSpPr>
          <p:cNvPr id="34" name="Shape 29"/>
          <p:cNvSpPr/>
          <p:nvPr/>
        </p:nvSpPr>
        <p:spPr>
          <a:xfrm>
            <a:off x="822960" y="3977640"/>
            <a:ext cx="5074920" cy="1645920"/>
          </a:xfrm>
          <a:prstGeom prst="roundRect">
            <a:avLst>
              <a:gd name="adj" fmla="val 6667"/>
            </a:avLst>
          </a:prstGeom>
          <a:solidFill>
            <a:srgbClr val="141A3C"/>
          </a:solidFill>
          <a:ln w="12700">
            <a:solidFill>
              <a:srgbClr val="1C2450"/>
            </a:solidFill>
            <a:prstDash val="solid"/>
          </a:ln>
          <a:effectLst>
            <a:outerShdw blurRad="127000" dist="50800" dir="5400000" algn="bl" rotWithShape="0">
              <a:srgbClr val="000000">
                <a:alpha val="30000"/>
              </a:srgbClr>
            </a:outerShdw>
          </a:effectLst>
        </p:spPr>
      </p:sp>
      <p:sp>
        <p:nvSpPr>
          <p:cNvPr id="35" name="Shape 30"/>
          <p:cNvSpPr/>
          <p:nvPr/>
        </p:nvSpPr>
        <p:spPr>
          <a:xfrm>
            <a:off x="1143000" y="4297680"/>
            <a:ext cx="640080" cy="640080"/>
          </a:xfrm>
          <a:prstGeom prst="ellipse">
            <a:avLst/>
          </a:prstGeom>
          <a:solidFill>
            <a:srgbClr val="F4B942"/>
          </a:solidFill>
          <a:ln/>
          <a:effectLst>
            <a:outerShdw blurRad="101600" dist="38100" dir="5400000" algn="bl" rotWithShape="0">
              <a:srgbClr val="000000">
                <a:alpha val="40000"/>
              </a:srgbClr>
            </a:outerShdw>
          </a:effectLst>
        </p:spPr>
      </p:sp>
      <p:pic>
        <p:nvPicPr>
          <p:cNvPr id="36" name="Image 3" descr="preencoded.png"/>
          <p:cNvPicPr>
            <a:picLocks noChangeAspect="1"/>
          </p:cNvPicPr>
          <p:nvPr/>
        </p:nvPicPr>
        <p:blipFill>
          <a:blip r:embed="rId3"/>
          <a:stretch>
            <a:fillRect/>
          </a:stretch>
        </p:blipFill>
        <p:spPr>
          <a:xfrm>
            <a:off x="1307592" y="4462272"/>
            <a:ext cx="310896" cy="310896"/>
          </a:xfrm>
          <a:prstGeom prst="rect">
            <a:avLst/>
          </a:prstGeom>
        </p:spPr>
      </p:pic>
      <p:sp>
        <p:nvSpPr>
          <p:cNvPr id="37" name="Text 31"/>
          <p:cNvSpPr/>
          <p:nvPr/>
        </p:nvSpPr>
        <p:spPr>
          <a:xfrm>
            <a:off x="1965960" y="4233672"/>
            <a:ext cx="3749040" cy="457200"/>
          </a:xfrm>
          <a:prstGeom prst="rect">
            <a:avLst/>
          </a:prstGeom>
          <a:noFill/>
          <a:ln/>
        </p:spPr>
        <p:txBody>
          <a:bodyPr wrap="square" lIns="0" tIns="0" rIns="0" bIns="0" rtlCol="0" anchor="ctr"/>
          <a:lstStyle/>
          <a:p>
            <a:pPr marL="0" indent="0">
              <a:buNone/>
            </a:pPr>
            <a:r>
              <a:rPr lang="en-US" sz="1750" b="1" dirty="0">
                <a:solidFill>
                  <a:srgbClr val="EAEEFB"/>
                </a:solidFill>
                <a:latin typeface="Cambria" pitchFamily="34" charset="0"/>
                <a:ea typeface="Cambria" pitchFamily="34" charset="-122"/>
                <a:cs typeface="Cambria" pitchFamily="34" charset="-120"/>
              </a:rPr>
              <a:t>Star Hopper's Guide to the Universe</a:t>
            </a:r>
            <a:endParaRPr lang="en-US" sz="1750" dirty="0"/>
          </a:p>
        </p:txBody>
      </p:sp>
      <p:sp>
        <p:nvSpPr>
          <p:cNvPr id="38" name="Text 32"/>
          <p:cNvSpPr/>
          <p:nvPr/>
        </p:nvSpPr>
        <p:spPr>
          <a:xfrm>
            <a:off x="1965960" y="4636008"/>
            <a:ext cx="3749040" cy="320040"/>
          </a:xfrm>
          <a:prstGeom prst="rect">
            <a:avLst/>
          </a:prstGeom>
          <a:noFill/>
          <a:ln/>
        </p:spPr>
        <p:txBody>
          <a:bodyPr wrap="square" lIns="0" tIns="0" rIns="0" bIns="0" rtlCol="0" anchor="ctr"/>
          <a:lstStyle/>
          <a:p>
            <a:pPr marL="0" indent="0">
              <a:buNone/>
            </a:pPr>
            <a:r>
              <a:rPr lang="en-US" sz="1250" b="1" dirty="0">
                <a:solidFill>
                  <a:srgbClr val="F4B942"/>
                </a:solidFill>
                <a:latin typeface="Calibri" pitchFamily="34" charset="0"/>
                <a:ea typeface="Calibri" pitchFamily="34" charset="-122"/>
                <a:cs typeface="Calibri" pitchFamily="34" charset="-120"/>
              </a:rPr>
              <a:t>ArtCentrics.com · Jim Mazur</a:t>
            </a:r>
            <a:endParaRPr lang="en-US" sz="1250" dirty="0"/>
          </a:p>
        </p:txBody>
      </p:sp>
      <p:sp>
        <p:nvSpPr>
          <p:cNvPr id="39" name="Text 33"/>
          <p:cNvSpPr/>
          <p:nvPr/>
        </p:nvSpPr>
        <p:spPr>
          <a:xfrm>
            <a:off x="1143000" y="5029200"/>
            <a:ext cx="4572000" cy="502920"/>
          </a:xfrm>
          <a:prstGeom prst="rect">
            <a:avLst/>
          </a:prstGeom>
          <a:noFill/>
          <a:ln/>
        </p:spPr>
        <p:txBody>
          <a:bodyPr wrap="square" lIns="0" tIns="0" rIns="0" bIns="0" rtlCol="0" anchor="ctr"/>
          <a:lstStyle/>
          <a:p>
            <a:pPr marL="0" indent="0">
              <a:lnSpc>
                <a:spcPct val="108000"/>
              </a:lnSpc>
              <a:buNone/>
            </a:pPr>
            <a:r>
              <a:rPr lang="en-US" sz="1300" dirty="0">
                <a:solidFill>
                  <a:srgbClr val="9AA5CC"/>
                </a:solidFill>
                <a:latin typeface="Calibri" pitchFamily="34" charset="0"/>
                <a:ea typeface="Calibri" pitchFamily="34" charset="-122"/>
                <a:cs typeface="Calibri" pitchFamily="34" charset="-120"/>
              </a:rPr>
              <a:t>A great star-hop book covering the best and most popular objects per constellation.</a:t>
            </a:r>
            <a:endParaRPr lang="en-US" sz="1300" dirty="0"/>
          </a:p>
        </p:txBody>
      </p:sp>
      <p:sp>
        <p:nvSpPr>
          <p:cNvPr id="40" name="Shape 34"/>
          <p:cNvSpPr/>
          <p:nvPr/>
        </p:nvSpPr>
        <p:spPr>
          <a:xfrm>
            <a:off x="6355080" y="3977640"/>
            <a:ext cx="5074920" cy="1645920"/>
          </a:xfrm>
          <a:prstGeom prst="roundRect">
            <a:avLst>
              <a:gd name="adj" fmla="val 6667"/>
            </a:avLst>
          </a:prstGeom>
          <a:solidFill>
            <a:srgbClr val="141A3C"/>
          </a:solidFill>
          <a:ln w="12700">
            <a:solidFill>
              <a:srgbClr val="1C2450"/>
            </a:solidFill>
            <a:prstDash val="solid"/>
          </a:ln>
          <a:effectLst>
            <a:outerShdw blurRad="127000" dist="50800" dir="5400000" algn="bl" rotWithShape="0">
              <a:srgbClr val="000000">
                <a:alpha val="30000"/>
              </a:srgbClr>
            </a:outerShdw>
          </a:effectLst>
        </p:spPr>
      </p:sp>
      <p:sp>
        <p:nvSpPr>
          <p:cNvPr id="41" name="Shape 35"/>
          <p:cNvSpPr/>
          <p:nvPr/>
        </p:nvSpPr>
        <p:spPr>
          <a:xfrm>
            <a:off x="6675120" y="4297680"/>
            <a:ext cx="640080" cy="640080"/>
          </a:xfrm>
          <a:prstGeom prst="ellipse">
            <a:avLst/>
          </a:prstGeom>
          <a:solidFill>
            <a:srgbClr val="56C7E8"/>
          </a:solidFill>
          <a:ln/>
          <a:effectLst>
            <a:outerShdw blurRad="101600" dist="38100" dir="5400000" algn="bl" rotWithShape="0">
              <a:srgbClr val="000000">
                <a:alpha val="40000"/>
              </a:srgbClr>
            </a:outerShdw>
          </a:effectLst>
        </p:spPr>
      </p:sp>
      <p:pic>
        <p:nvPicPr>
          <p:cNvPr id="42" name="Image 4" descr="preencoded.png"/>
          <p:cNvPicPr>
            <a:picLocks noChangeAspect="1"/>
          </p:cNvPicPr>
          <p:nvPr/>
        </p:nvPicPr>
        <p:blipFill>
          <a:blip r:embed="rId3"/>
          <a:stretch>
            <a:fillRect/>
          </a:stretch>
        </p:blipFill>
        <p:spPr>
          <a:xfrm>
            <a:off x="6839712" y="4462272"/>
            <a:ext cx="310896" cy="310896"/>
          </a:xfrm>
          <a:prstGeom prst="rect">
            <a:avLst/>
          </a:prstGeom>
        </p:spPr>
      </p:pic>
      <p:sp>
        <p:nvSpPr>
          <p:cNvPr id="43" name="Text 36"/>
          <p:cNvSpPr/>
          <p:nvPr/>
        </p:nvSpPr>
        <p:spPr>
          <a:xfrm>
            <a:off x="7498080" y="4233672"/>
            <a:ext cx="3749040" cy="457200"/>
          </a:xfrm>
          <a:prstGeom prst="rect">
            <a:avLst/>
          </a:prstGeom>
          <a:noFill/>
          <a:ln/>
        </p:spPr>
        <p:txBody>
          <a:bodyPr wrap="square" lIns="0" tIns="0" rIns="0" bIns="0" rtlCol="0" anchor="ctr"/>
          <a:lstStyle/>
          <a:p>
            <a:pPr marL="0" indent="0">
              <a:buNone/>
            </a:pPr>
            <a:r>
              <a:rPr lang="en-US" sz="1750" b="1" dirty="0">
                <a:solidFill>
                  <a:srgbClr val="EAEEFB"/>
                </a:solidFill>
                <a:latin typeface="Cambria" pitchFamily="34" charset="0"/>
                <a:ea typeface="Cambria" pitchFamily="34" charset="-122"/>
                <a:cs typeface="Cambria" pitchFamily="34" charset="-120"/>
              </a:rPr>
              <a:t>A New Catalog of Stellar Richfields</a:t>
            </a:r>
            <a:endParaRPr lang="en-US" sz="1750" dirty="0"/>
          </a:p>
        </p:txBody>
      </p:sp>
      <p:sp>
        <p:nvSpPr>
          <p:cNvPr id="44" name="Text 37"/>
          <p:cNvSpPr/>
          <p:nvPr/>
        </p:nvSpPr>
        <p:spPr>
          <a:xfrm>
            <a:off x="7498080" y="4636008"/>
            <a:ext cx="3749040" cy="320040"/>
          </a:xfrm>
          <a:prstGeom prst="rect">
            <a:avLst/>
          </a:prstGeom>
          <a:noFill/>
          <a:ln/>
        </p:spPr>
        <p:txBody>
          <a:bodyPr wrap="square" lIns="0" tIns="0" rIns="0" bIns="0" rtlCol="0" anchor="ctr"/>
          <a:lstStyle/>
          <a:p>
            <a:pPr marL="0" indent="0">
              <a:buNone/>
            </a:pPr>
            <a:r>
              <a:rPr lang="en-US" sz="1250" b="1" dirty="0">
                <a:solidFill>
                  <a:srgbClr val="56C7E8"/>
                </a:solidFill>
                <a:latin typeface="Calibri" pitchFamily="34" charset="0"/>
                <a:ea typeface="Calibri" pitchFamily="34" charset="-122"/>
                <a:cs typeface="Calibri" pitchFamily="34" charset="-120"/>
              </a:rPr>
              <a:t>ArtCentrics.com · Bill Dellinges</a:t>
            </a:r>
            <a:endParaRPr lang="en-US" sz="1250" dirty="0"/>
          </a:p>
        </p:txBody>
      </p:sp>
      <p:sp>
        <p:nvSpPr>
          <p:cNvPr id="45" name="Text 38"/>
          <p:cNvSpPr/>
          <p:nvPr/>
        </p:nvSpPr>
        <p:spPr>
          <a:xfrm>
            <a:off x="6675120" y="5029200"/>
            <a:ext cx="4572000" cy="502920"/>
          </a:xfrm>
          <a:prstGeom prst="rect">
            <a:avLst/>
          </a:prstGeom>
          <a:noFill/>
          <a:ln/>
        </p:spPr>
        <p:txBody>
          <a:bodyPr wrap="square" lIns="0" tIns="0" rIns="0" bIns="0" rtlCol="0" anchor="ctr"/>
          <a:lstStyle/>
          <a:p>
            <a:pPr marL="0" indent="0">
              <a:lnSpc>
                <a:spcPct val="108000"/>
              </a:lnSpc>
              <a:buNone/>
            </a:pPr>
            <a:r>
              <a:rPr lang="en-US" sz="1300" dirty="0">
                <a:solidFill>
                  <a:srgbClr val="9AA5CC"/>
                </a:solidFill>
                <a:latin typeface="Calibri" pitchFamily="34" charset="0"/>
                <a:ea typeface="Calibri" pitchFamily="34" charset="-122"/>
                <a:cs typeface="Calibri" pitchFamily="34" charset="-120"/>
              </a:rPr>
              <a:t>Tailored specifically for binocular astronomy.</a:t>
            </a:r>
            <a:endParaRPr lang="en-US" sz="13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A0E27"/>
        </a:solidFill>
        <a:effectLst/>
      </p:bgPr>
    </p:bg>
    <p:spTree>
      <p:nvGrpSpPr>
        <p:cNvPr id="1" name=""/>
        <p:cNvGrpSpPr/>
        <p:nvPr/>
      </p:nvGrpSpPr>
      <p:grpSpPr>
        <a:xfrm>
          <a:off x="0" y="0"/>
          <a:ext cx="0" cy="0"/>
          <a:chOff x="0" y="0"/>
          <a:chExt cx="0" cy="0"/>
        </a:xfrm>
      </p:grpSpPr>
      <p:sp>
        <p:nvSpPr>
          <p:cNvPr id="2" name="Shape 0"/>
          <p:cNvSpPr/>
          <p:nvPr/>
        </p:nvSpPr>
        <p:spPr>
          <a:xfrm>
            <a:off x="640080" y="822960"/>
            <a:ext cx="41148" cy="41148"/>
          </a:xfrm>
          <a:prstGeom prst="ellipse">
            <a:avLst/>
          </a:prstGeom>
          <a:solidFill>
            <a:srgbClr val="F4B942">
              <a:alpha val="65000"/>
            </a:srgbClr>
          </a:solidFill>
          <a:ln/>
        </p:spPr>
      </p:sp>
      <p:sp>
        <p:nvSpPr>
          <p:cNvPr id="3" name="Shape 1"/>
          <p:cNvSpPr/>
          <p:nvPr/>
        </p:nvSpPr>
        <p:spPr>
          <a:xfrm>
            <a:off x="1920240" y="457200"/>
            <a:ext cx="25603" cy="25603"/>
          </a:xfrm>
          <a:prstGeom prst="ellipse">
            <a:avLst/>
          </a:prstGeom>
          <a:solidFill>
            <a:srgbClr val="56C7E8">
              <a:alpha val="45000"/>
            </a:srgbClr>
          </a:solidFill>
          <a:ln/>
        </p:spPr>
      </p:sp>
      <p:sp>
        <p:nvSpPr>
          <p:cNvPr id="4" name="Shape 2"/>
          <p:cNvSpPr/>
          <p:nvPr/>
        </p:nvSpPr>
        <p:spPr>
          <a:xfrm>
            <a:off x="3108960" y="1188720"/>
            <a:ext cx="25603" cy="25603"/>
          </a:xfrm>
          <a:prstGeom prst="ellipse">
            <a:avLst/>
          </a:prstGeom>
          <a:solidFill>
            <a:srgbClr val="56C7E8">
              <a:alpha val="65000"/>
            </a:srgbClr>
          </a:solidFill>
          <a:ln/>
        </p:spPr>
      </p:sp>
      <p:sp>
        <p:nvSpPr>
          <p:cNvPr id="5" name="Shape 3"/>
          <p:cNvSpPr/>
          <p:nvPr/>
        </p:nvSpPr>
        <p:spPr>
          <a:xfrm>
            <a:off x="10881360" y="731520"/>
            <a:ext cx="41148" cy="41148"/>
          </a:xfrm>
          <a:prstGeom prst="ellipse">
            <a:avLst/>
          </a:prstGeom>
          <a:solidFill>
            <a:srgbClr val="56C7E8">
              <a:alpha val="45000"/>
            </a:srgbClr>
          </a:solidFill>
          <a:ln/>
        </p:spPr>
      </p:sp>
      <p:sp>
        <p:nvSpPr>
          <p:cNvPr id="6" name="Shape 4"/>
          <p:cNvSpPr/>
          <p:nvPr/>
        </p:nvSpPr>
        <p:spPr>
          <a:xfrm>
            <a:off x="11521440" y="1737360"/>
            <a:ext cx="25603" cy="25603"/>
          </a:xfrm>
          <a:prstGeom prst="ellipse">
            <a:avLst/>
          </a:prstGeom>
          <a:solidFill>
            <a:srgbClr val="F4B942">
              <a:alpha val="65000"/>
            </a:srgbClr>
          </a:solidFill>
          <a:ln/>
        </p:spPr>
      </p:sp>
      <p:sp>
        <p:nvSpPr>
          <p:cNvPr id="7" name="Shape 5"/>
          <p:cNvSpPr/>
          <p:nvPr/>
        </p:nvSpPr>
        <p:spPr>
          <a:xfrm>
            <a:off x="11155680" y="3108960"/>
            <a:ext cx="25603" cy="25603"/>
          </a:xfrm>
          <a:prstGeom prst="ellipse">
            <a:avLst/>
          </a:prstGeom>
          <a:solidFill>
            <a:srgbClr val="56C7E8">
              <a:alpha val="45000"/>
            </a:srgbClr>
          </a:solidFill>
          <a:ln/>
        </p:spPr>
      </p:sp>
      <p:sp>
        <p:nvSpPr>
          <p:cNvPr id="8" name="Shape 6"/>
          <p:cNvSpPr/>
          <p:nvPr/>
        </p:nvSpPr>
        <p:spPr>
          <a:xfrm>
            <a:off x="457200" y="2834640"/>
            <a:ext cx="41148" cy="41148"/>
          </a:xfrm>
          <a:prstGeom prst="ellipse">
            <a:avLst/>
          </a:prstGeom>
          <a:solidFill>
            <a:srgbClr val="56C7E8">
              <a:alpha val="65000"/>
            </a:srgbClr>
          </a:solidFill>
          <a:ln/>
        </p:spPr>
      </p:sp>
      <p:sp>
        <p:nvSpPr>
          <p:cNvPr id="9" name="Shape 7"/>
          <p:cNvSpPr/>
          <p:nvPr/>
        </p:nvSpPr>
        <p:spPr>
          <a:xfrm>
            <a:off x="1005840" y="4754880"/>
            <a:ext cx="25603" cy="25603"/>
          </a:xfrm>
          <a:prstGeom prst="ellipse">
            <a:avLst/>
          </a:prstGeom>
          <a:solidFill>
            <a:srgbClr val="56C7E8">
              <a:alpha val="45000"/>
            </a:srgbClr>
          </a:solidFill>
          <a:ln/>
        </p:spPr>
      </p:sp>
      <p:sp>
        <p:nvSpPr>
          <p:cNvPr id="10" name="Shape 8"/>
          <p:cNvSpPr/>
          <p:nvPr/>
        </p:nvSpPr>
        <p:spPr>
          <a:xfrm>
            <a:off x="731520" y="6035040"/>
            <a:ext cx="25603" cy="25603"/>
          </a:xfrm>
          <a:prstGeom prst="ellipse">
            <a:avLst/>
          </a:prstGeom>
          <a:solidFill>
            <a:srgbClr val="F4B942">
              <a:alpha val="65000"/>
            </a:srgbClr>
          </a:solidFill>
          <a:ln/>
        </p:spPr>
      </p:sp>
      <p:sp>
        <p:nvSpPr>
          <p:cNvPr id="11" name="Shape 9"/>
          <p:cNvSpPr/>
          <p:nvPr/>
        </p:nvSpPr>
        <p:spPr>
          <a:xfrm>
            <a:off x="11704320" y="5029200"/>
            <a:ext cx="41148" cy="41148"/>
          </a:xfrm>
          <a:prstGeom prst="ellipse">
            <a:avLst/>
          </a:prstGeom>
          <a:solidFill>
            <a:srgbClr val="56C7E8">
              <a:alpha val="45000"/>
            </a:srgbClr>
          </a:solidFill>
          <a:ln/>
        </p:spPr>
      </p:sp>
      <p:sp>
        <p:nvSpPr>
          <p:cNvPr id="12" name="Shape 10"/>
          <p:cNvSpPr/>
          <p:nvPr/>
        </p:nvSpPr>
        <p:spPr>
          <a:xfrm>
            <a:off x="11338560" y="6126480"/>
            <a:ext cx="25603" cy="25603"/>
          </a:xfrm>
          <a:prstGeom prst="ellipse">
            <a:avLst/>
          </a:prstGeom>
          <a:solidFill>
            <a:srgbClr val="56C7E8">
              <a:alpha val="65000"/>
            </a:srgbClr>
          </a:solidFill>
          <a:ln/>
        </p:spPr>
      </p:sp>
      <p:sp>
        <p:nvSpPr>
          <p:cNvPr id="13" name="Shape 11"/>
          <p:cNvSpPr/>
          <p:nvPr/>
        </p:nvSpPr>
        <p:spPr>
          <a:xfrm>
            <a:off x="10607040" y="5669280"/>
            <a:ext cx="25603" cy="25603"/>
          </a:xfrm>
          <a:prstGeom prst="ellipse">
            <a:avLst/>
          </a:prstGeom>
          <a:solidFill>
            <a:srgbClr val="56C7E8">
              <a:alpha val="45000"/>
            </a:srgbClr>
          </a:solidFill>
          <a:ln/>
        </p:spPr>
      </p:sp>
      <p:sp>
        <p:nvSpPr>
          <p:cNvPr id="14" name="Shape 12"/>
          <p:cNvSpPr/>
          <p:nvPr/>
        </p:nvSpPr>
        <p:spPr>
          <a:xfrm>
            <a:off x="4114800" y="365760"/>
            <a:ext cx="41148" cy="41148"/>
          </a:xfrm>
          <a:prstGeom prst="ellipse">
            <a:avLst/>
          </a:prstGeom>
          <a:solidFill>
            <a:srgbClr val="F4B942">
              <a:alpha val="65000"/>
            </a:srgbClr>
          </a:solidFill>
          <a:ln/>
        </p:spPr>
      </p:sp>
      <p:sp>
        <p:nvSpPr>
          <p:cNvPr id="15" name="Shape 13"/>
          <p:cNvSpPr/>
          <p:nvPr/>
        </p:nvSpPr>
        <p:spPr>
          <a:xfrm>
            <a:off x="6217920" y="548640"/>
            <a:ext cx="25603" cy="25603"/>
          </a:xfrm>
          <a:prstGeom prst="ellipse">
            <a:avLst/>
          </a:prstGeom>
          <a:solidFill>
            <a:srgbClr val="56C7E8">
              <a:alpha val="45000"/>
            </a:srgbClr>
          </a:solidFill>
          <a:ln/>
        </p:spPr>
      </p:sp>
      <p:sp>
        <p:nvSpPr>
          <p:cNvPr id="16" name="Shape 14"/>
          <p:cNvSpPr/>
          <p:nvPr/>
        </p:nvSpPr>
        <p:spPr>
          <a:xfrm>
            <a:off x="8412480" y="457200"/>
            <a:ext cx="25603" cy="25603"/>
          </a:xfrm>
          <a:prstGeom prst="ellipse">
            <a:avLst/>
          </a:prstGeom>
          <a:solidFill>
            <a:srgbClr val="56C7E8">
              <a:alpha val="65000"/>
            </a:srgbClr>
          </a:solidFill>
          <a:ln/>
        </p:spPr>
      </p:sp>
      <p:sp>
        <p:nvSpPr>
          <p:cNvPr id="17" name="Shape 15"/>
          <p:cNvSpPr/>
          <p:nvPr/>
        </p:nvSpPr>
        <p:spPr>
          <a:xfrm>
            <a:off x="365760" y="4023360"/>
            <a:ext cx="41148" cy="41148"/>
          </a:xfrm>
          <a:prstGeom prst="ellipse">
            <a:avLst/>
          </a:prstGeom>
          <a:solidFill>
            <a:srgbClr val="56C7E8">
              <a:alpha val="45000"/>
            </a:srgbClr>
          </a:solidFill>
          <a:ln/>
        </p:spPr>
      </p:sp>
      <p:sp>
        <p:nvSpPr>
          <p:cNvPr id="18" name="Shape 16"/>
          <p:cNvSpPr/>
          <p:nvPr/>
        </p:nvSpPr>
        <p:spPr>
          <a:xfrm>
            <a:off x="548640" y="502920"/>
            <a:ext cx="640080" cy="640080"/>
          </a:xfrm>
          <a:prstGeom prst="ellipse">
            <a:avLst/>
          </a:prstGeom>
          <a:solidFill>
            <a:srgbClr val="F4B942"/>
          </a:solidFill>
          <a:ln/>
          <a:effectLst>
            <a:outerShdw blurRad="101600" dist="38100" dir="5400000" algn="bl" rotWithShape="0">
              <a:srgbClr val="000000">
                <a:alpha val="40000"/>
              </a:srgbClr>
            </a:outerShdw>
          </a:effectLst>
        </p:spPr>
      </p:sp>
      <p:pic>
        <p:nvPicPr>
          <p:cNvPr id="19" name="Image 0" descr="preencoded.png"/>
          <p:cNvPicPr>
            <a:picLocks noChangeAspect="1"/>
          </p:cNvPicPr>
          <p:nvPr/>
        </p:nvPicPr>
        <p:blipFill>
          <a:blip r:embed="rId3"/>
          <a:stretch>
            <a:fillRect/>
          </a:stretch>
        </p:blipFill>
        <p:spPr>
          <a:xfrm>
            <a:off x="708660" y="662940"/>
            <a:ext cx="320040" cy="320040"/>
          </a:xfrm>
          <a:prstGeom prst="rect">
            <a:avLst/>
          </a:prstGeom>
        </p:spPr>
      </p:pic>
      <p:sp>
        <p:nvSpPr>
          <p:cNvPr id="20" name="Text 17"/>
          <p:cNvSpPr/>
          <p:nvPr/>
        </p:nvSpPr>
        <p:spPr>
          <a:xfrm>
            <a:off x="1371600" y="457200"/>
            <a:ext cx="10241280" cy="731520"/>
          </a:xfrm>
          <a:prstGeom prst="rect">
            <a:avLst/>
          </a:prstGeom>
          <a:noFill/>
          <a:ln/>
        </p:spPr>
        <p:txBody>
          <a:bodyPr wrap="square" lIns="0" tIns="0" rIns="0" bIns="0" rtlCol="0" anchor="ctr"/>
          <a:lstStyle/>
          <a:p>
            <a:pPr marL="0" indent="0" algn="l">
              <a:buNone/>
            </a:pPr>
            <a:r>
              <a:rPr lang="en-US" sz="3200" b="1" dirty="0">
                <a:solidFill>
                  <a:srgbClr val="EAEEFB"/>
                </a:solidFill>
                <a:latin typeface="Cambria" pitchFamily="34" charset="0"/>
                <a:ea typeface="Cambria" pitchFamily="34" charset="-122"/>
                <a:cs typeface="Cambria" pitchFamily="34" charset="-120"/>
              </a:rPr>
              <a:t>Making a Decision</a:t>
            </a:r>
            <a:endParaRPr lang="en-US" sz="3200" dirty="0"/>
          </a:p>
        </p:txBody>
      </p:sp>
      <p:sp>
        <p:nvSpPr>
          <p:cNvPr id="21" name="Shape 18"/>
          <p:cNvSpPr/>
          <p:nvPr/>
        </p:nvSpPr>
        <p:spPr>
          <a:xfrm>
            <a:off x="822960" y="1508760"/>
            <a:ext cx="10515600" cy="1691640"/>
          </a:xfrm>
          <a:prstGeom prst="roundRect">
            <a:avLst>
              <a:gd name="adj" fmla="val 6486"/>
            </a:avLst>
          </a:prstGeom>
          <a:solidFill>
            <a:srgbClr val="1C2450"/>
          </a:solidFill>
          <a:ln w="12700">
            <a:solidFill>
              <a:srgbClr val="1C2450"/>
            </a:solidFill>
            <a:prstDash val="solid"/>
          </a:ln>
          <a:effectLst>
            <a:outerShdw blurRad="127000" dist="50800" dir="5400000" algn="bl" rotWithShape="0">
              <a:srgbClr val="000000">
                <a:alpha val="30000"/>
              </a:srgbClr>
            </a:outerShdw>
          </a:effectLst>
        </p:spPr>
      </p:sp>
      <p:sp>
        <p:nvSpPr>
          <p:cNvPr id="22" name="Text 19"/>
          <p:cNvSpPr/>
          <p:nvPr/>
        </p:nvSpPr>
        <p:spPr>
          <a:xfrm>
            <a:off x="1143000" y="1783080"/>
            <a:ext cx="9875520" cy="1188720"/>
          </a:xfrm>
          <a:prstGeom prst="rect">
            <a:avLst/>
          </a:prstGeom>
          <a:noFill/>
          <a:ln/>
        </p:spPr>
        <p:txBody>
          <a:bodyPr wrap="square" lIns="0" tIns="0" rIns="0" bIns="0" rtlCol="0" anchor="ctr"/>
          <a:lstStyle/>
          <a:p>
            <a:pPr marL="0" indent="0">
              <a:lnSpc>
                <a:spcPct val="120000"/>
              </a:lnSpc>
              <a:buNone/>
            </a:pPr>
            <a:r>
              <a:rPr lang="en-US" sz="1550" b="1" dirty="0">
                <a:solidFill>
                  <a:srgbClr val="F4B942"/>
                </a:solidFill>
                <a:latin typeface="Calibri" pitchFamily="34" charset="0"/>
                <a:ea typeface="Calibri" pitchFamily="34" charset="-122"/>
                <a:cs typeface="Calibri" pitchFamily="34" charset="-120"/>
              </a:rPr>
              <a:t>These are guidelines, not rules.  </a:t>
            </a:r>
            <a:r>
              <a:rPr lang="en-US" sz="1550" dirty="0">
                <a:solidFill>
                  <a:srgbClr val="9AA5CC"/>
                </a:solidFill>
                <a:latin typeface="Calibri" pitchFamily="34" charset="0"/>
                <a:ea typeface="Calibri" pitchFamily="34" charset="-122"/>
                <a:cs typeface="Calibri" pitchFamily="34" charset="-120"/>
              </a:rPr>
              <a:t>There are always exceptions</a:t>
            </a:r>
          </a:p>
          <a:p>
            <a:pPr marL="285750" indent="-285750">
              <a:lnSpc>
                <a:spcPct val="120000"/>
              </a:lnSpc>
              <a:buFont typeface="Arial" panose="020B0604020202020204" pitchFamily="34" charset="0"/>
              <a:buChar char="•"/>
            </a:pPr>
            <a:r>
              <a:rPr lang="en-US" sz="1550" dirty="0">
                <a:solidFill>
                  <a:srgbClr val="9AA5CC"/>
                </a:solidFill>
                <a:latin typeface="Calibri" pitchFamily="34" charset="0"/>
                <a:ea typeface="Calibri" pitchFamily="34" charset="-122"/>
                <a:cs typeface="Calibri" pitchFamily="34" charset="-120"/>
              </a:rPr>
              <a:t>M-42, both a nebula and open cluster, still looks great from the city in a small scope. </a:t>
            </a:r>
          </a:p>
          <a:p>
            <a:pPr marL="285750" indent="-285750">
              <a:lnSpc>
                <a:spcPct val="120000"/>
              </a:lnSpc>
              <a:buFont typeface="Arial" panose="020B0604020202020204" pitchFamily="34" charset="0"/>
              <a:buChar char="•"/>
            </a:pPr>
            <a:r>
              <a:rPr lang="en-US" sz="1550" dirty="0">
                <a:solidFill>
                  <a:srgbClr val="9AA5CC"/>
                </a:solidFill>
                <a:latin typeface="Calibri" pitchFamily="34" charset="0"/>
                <a:ea typeface="Calibri" pitchFamily="34" charset="-122"/>
                <a:cs typeface="Calibri" pitchFamily="34" charset="-120"/>
              </a:rPr>
              <a:t>Using gear not recommended in the presentation  can still be used; it just may not be optimal.</a:t>
            </a:r>
          </a:p>
          <a:p>
            <a:pPr marL="285750" indent="-285750">
              <a:lnSpc>
                <a:spcPct val="120000"/>
              </a:lnSpc>
              <a:buFont typeface="Arial" panose="020B0604020202020204" pitchFamily="34" charset="0"/>
              <a:buChar char="•"/>
            </a:pPr>
            <a:r>
              <a:rPr lang="en-US" sz="1550" dirty="0">
                <a:solidFill>
                  <a:srgbClr val="9AA5CC"/>
                </a:solidFill>
                <a:latin typeface="Calibri" pitchFamily="34" charset="0"/>
                <a:ea typeface="Calibri" pitchFamily="34" charset="-122"/>
                <a:cs typeface="Calibri" pitchFamily="34" charset="-120"/>
              </a:rPr>
              <a:t>Experienced observers may disagree — make your own judgement from your experience.</a:t>
            </a:r>
            <a:endParaRPr lang="en-US" sz="1550" dirty="0"/>
          </a:p>
        </p:txBody>
      </p:sp>
      <p:sp>
        <p:nvSpPr>
          <p:cNvPr id="23" name="Shape 20"/>
          <p:cNvSpPr/>
          <p:nvPr/>
        </p:nvSpPr>
        <p:spPr>
          <a:xfrm>
            <a:off x="822960" y="3429000"/>
            <a:ext cx="5074920" cy="2331720"/>
          </a:xfrm>
          <a:prstGeom prst="roundRect">
            <a:avLst>
              <a:gd name="adj" fmla="val 4706"/>
            </a:avLst>
          </a:prstGeom>
          <a:solidFill>
            <a:srgbClr val="141A3C"/>
          </a:solidFill>
          <a:ln w="12700">
            <a:solidFill>
              <a:srgbClr val="1C2450"/>
            </a:solidFill>
            <a:prstDash val="solid"/>
          </a:ln>
          <a:effectLst>
            <a:outerShdw blurRad="127000" dist="50800" dir="5400000" algn="bl" rotWithShape="0">
              <a:srgbClr val="000000">
                <a:alpha val="30000"/>
              </a:srgbClr>
            </a:outerShdw>
          </a:effectLst>
        </p:spPr>
      </p:sp>
      <p:sp>
        <p:nvSpPr>
          <p:cNvPr id="24" name="Shape 21"/>
          <p:cNvSpPr/>
          <p:nvPr/>
        </p:nvSpPr>
        <p:spPr>
          <a:xfrm>
            <a:off x="1188720" y="3794760"/>
            <a:ext cx="777240" cy="777240"/>
          </a:xfrm>
          <a:prstGeom prst="ellipse">
            <a:avLst/>
          </a:prstGeom>
          <a:solidFill>
            <a:srgbClr val="56C7E8"/>
          </a:solidFill>
          <a:ln/>
          <a:effectLst>
            <a:outerShdw blurRad="101600" dist="38100" dir="5400000" algn="bl" rotWithShape="0">
              <a:srgbClr val="000000">
                <a:alpha val="40000"/>
              </a:srgbClr>
            </a:outerShdw>
          </a:effectLst>
        </p:spPr>
      </p:sp>
      <p:pic>
        <p:nvPicPr>
          <p:cNvPr id="25" name="Image 1" descr="preencoded.png"/>
          <p:cNvPicPr>
            <a:picLocks noChangeAspect="1"/>
          </p:cNvPicPr>
          <p:nvPr/>
        </p:nvPicPr>
        <p:blipFill>
          <a:blip r:embed="rId4"/>
          <a:stretch>
            <a:fillRect/>
          </a:stretch>
        </p:blipFill>
        <p:spPr>
          <a:xfrm>
            <a:off x="1408176" y="4014216"/>
            <a:ext cx="338328" cy="338328"/>
          </a:xfrm>
          <a:prstGeom prst="rect">
            <a:avLst/>
          </a:prstGeom>
        </p:spPr>
      </p:pic>
      <p:sp>
        <p:nvSpPr>
          <p:cNvPr id="26" name="Text 22"/>
          <p:cNvSpPr/>
          <p:nvPr/>
        </p:nvSpPr>
        <p:spPr>
          <a:xfrm>
            <a:off x="2148840" y="3794760"/>
            <a:ext cx="3474720" cy="777240"/>
          </a:xfrm>
          <a:prstGeom prst="rect">
            <a:avLst/>
          </a:prstGeom>
          <a:noFill/>
          <a:ln/>
        </p:spPr>
        <p:txBody>
          <a:bodyPr wrap="square" lIns="0" tIns="0" rIns="0" bIns="0" rtlCol="0" anchor="ctr"/>
          <a:lstStyle/>
          <a:p>
            <a:pPr marL="0" indent="0">
              <a:buNone/>
            </a:pPr>
            <a:r>
              <a:rPr lang="en-US" sz="2000" b="1" dirty="0">
                <a:solidFill>
                  <a:srgbClr val="EAEEFB"/>
                </a:solidFill>
                <a:latin typeface="Cambria" pitchFamily="34" charset="0"/>
                <a:ea typeface="Cambria" pitchFamily="34" charset="-122"/>
                <a:cs typeface="Cambria" pitchFamily="34" charset="-120"/>
              </a:rPr>
              <a:t>Already Own a Telescope</a:t>
            </a:r>
            <a:endParaRPr lang="en-US" sz="2000" dirty="0"/>
          </a:p>
        </p:txBody>
      </p:sp>
      <p:sp>
        <p:nvSpPr>
          <p:cNvPr id="27" name="Text 23"/>
          <p:cNvSpPr/>
          <p:nvPr/>
        </p:nvSpPr>
        <p:spPr>
          <a:xfrm>
            <a:off x="1188720" y="4754880"/>
            <a:ext cx="4343400" cy="914400"/>
          </a:xfrm>
          <a:prstGeom prst="rect">
            <a:avLst/>
          </a:prstGeom>
          <a:noFill/>
          <a:ln/>
        </p:spPr>
        <p:txBody>
          <a:bodyPr wrap="square" lIns="0" tIns="0" rIns="0" bIns="0" rtlCol="0" anchor="ctr"/>
          <a:lstStyle/>
          <a:p>
            <a:pPr marL="0" indent="0">
              <a:lnSpc>
                <a:spcPct val="118000"/>
              </a:lnSpc>
              <a:buNone/>
            </a:pPr>
            <a:r>
              <a:rPr lang="en-US" sz="1500" dirty="0">
                <a:solidFill>
                  <a:srgbClr val="9AA5CC"/>
                </a:solidFill>
                <a:latin typeface="Calibri" pitchFamily="34" charset="0"/>
                <a:ea typeface="Calibri" pitchFamily="34" charset="-122"/>
                <a:cs typeface="Calibri" pitchFamily="34" charset="-120"/>
              </a:rPr>
              <a:t>Find the row matching your sky conditions and telescope design, then review the target types in that row.</a:t>
            </a:r>
            <a:endParaRPr lang="en-US" sz="1500" dirty="0"/>
          </a:p>
        </p:txBody>
      </p:sp>
      <p:sp>
        <p:nvSpPr>
          <p:cNvPr id="28" name="Shape 24"/>
          <p:cNvSpPr/>
          <p:nvPr/>
        </p:nvSpPr>
        <p:spPr>
          <a:xfrm>
            <a:off x="6355080" y="3429000"/>
            <a:ext cx="5074920" cy="2331720"/>
          </a:xfrm>
          <a:prstGeom prst="roundRect">
            <a:avLst>
              <a:gd name="adj" fmla="val 4706"/>
            </a:avLst>
          </a:prstGeom>
          <a:solidFill>
            <a:srgbClr val="141A3C"/>
          </a:solidFill>
          <a:ln w="12700">
            <a:solidFill>
              <a:srgbClr val="1C2450"/>
            </a:solidFill>
            <a:prstDash val="solid"/>
          </a:ln>
          <a:effectLst>
            <a:outerShdw blurRad="127000" dist="50800" dir="5400000" algn="bl" rotWithShape="0">
              <a:srgbClr val="000000">
                <a:alpha val="30000"/>
              </a:srgbClr>
            </a:outerShdw>
          </a:effectLst>
        </p:spPr>
      </p:sp>
      <p:sp>
        <p:nvSpPr>
          <p:cNvPr id="29" name="Shape 25"/>
          <p:cNvSpPr/>
          <p:nvPr/>
        </p:nvSpPr>
        <p:spPr>
          <a:xfrm>
            <a:off x="6720840" y="3794760"/>
            <a:ext cx="777240" cy="777240"/>
          </a:xfrm>
          <a:prstGeom prst="ellipse">
            <a:avLst/>
          </a:prstGeom>
          <a:solidFill>
            <a:srgbClr val="F4B942"/>
          </a:solidFill>
          <a:ln/>
          <a:effectLst>
            <a:outerShdw blurRad="101600" dist="38100" dir="5400000" algn="bl" rotWithShape="0">
              <a:srgbClr val="000000">
                <a:alpha val="40000"/>
              </a:srgbClr>
            </a:outerShdw>
          </a:effectLst>
        </p:spPr>
      </p:sp>
      <p:pic>
        <p:nvPicPr>
          <p:cNvPr id="30" name="Image 2" descr="preencoded.png"/>
          <p:cNvPicPr>
            <a:picLocks noChangeAspect="1"/>
          </p:cNvPicPr>
          <p:nvPr/>
        </p:nvPicPr>
        <p:blipFill>
          <a:blip r:embed="rId5"/>
          <a:stretch>
            <a:fillRect/>
          </a:stretch>
        </p:blipFill>
        <p:spPr>
          <a:xfrm>
            <a:off x="6940296" y="4014216"/>
            <a:ext cx="338328" cy="338328"/>
          </a:xfrm>
          <a:prstGeom prst="rect">
            <a:avLst/>
          </a:prstGeom>
        </p:spPr>
      </p:pic>
      <p:sp>
        <p:nvSpPr>
          <p:cNvPr id="31" name="Text 26"/>
          <p:cNvSpPr/>
          <p:nvPr/>
        </p:nvSpPr>
        <p:spPr>
          <a:xfrm>
            <a:off x="7680960" y="3794760"/>
            <a:ext cx="3474720" cy="777240"/>
          </a:xfrm>
          <a:prstGeom prst="rect">
            <a:avLst/>
          </a:prstGeom>
          <a:noFill/>
          <a:ln/>
        </p:spPr>
        <p:txBody>
          <a:bodyPr wrap="square" lIns="0" tIns="0" rIns="0" bIns="0" rtlCol="0" anchor="ctr"/>
          <a:lstStyle/>
          <a:p>
            <a:pPr marL="0" indent="0">
              <a:buNone/>
            </a:pPr>
            <a:r>
              <a:rPr lang="en-US" sz="2000" b="1" dirty="0">
                <a:solidFill>
                  <a:srgbClr val="EAEEFB"/>
                </a:solidFill>
                <a:latin typeface="Cambria" pitchFamily="34" charset="0"/>
                <a:ea typeface="Cambria" pitchFamily="34" charset="-122"/>
                <a:cs typeface="Cambria" pitchFamily="34" charset="-120"/>
              </a:rPr>
              <a:t>Looking for a Telescope</a:t>
            </a:r>
            <a:endParaRPr lang="en-US" sz="2000" dirty="0"/>
          </a:p>
        </p:txBody>
      </p:sp>
      <p:sp>
        <p:nvSpPr>
          <p:cNvPr id="32" name="Text 27"/>
          <p:cNvSpPr/>
          <p:nvPr/>
        </p:nvSpPr>
        <p:spPr>
          <a:xfrm>
            <a:off x="6720840" y="4754880"/>
            <a:ext cx="4343400" cy="914400"/>
          </a:xfrm>
          <a:prstGeom prst="rect">
            <a:avLst/>
          </a:prstGeom>
          <a:noFill/>
          <a:ln/>
        </p:spPr>
        <p:txBody>
          <a:bodyPr wrap="square" lIns="0" tIns="0" rIns="0" bIns="0" rtlCol="0" anchor="ctr"/>
          <a:lstStyle/>
          <a:p>
            <a:pPr marL="0" indent="0">
              <a:lnSpc>
                <a:spcPct val="118000"/>
              </a:lnSpc>
              <a:buNone/>
            </a:pPr>
            <a:r>
              <a:rPr lang="en-US" sz="1500" dirty="0">
                <a:solidFill>
                  <a:srgbClr val="9AA5CC"/>
                </a:solidFill>
                <a:latin typeface="Calibri" pitchFamily="34" charset="0"/>
                <a:ea typeface="Calibri" pitchFamily="34" charset="-122"/>
                <a:cs typeface="Calibri" pitchFamily="34" charset="-120"/>
              </a:rPr>
              <a:t>Find the telescope design matching the sky conditions and target types you most want to observe.</a:t>
            </a:r>
            <a:endParaRPr lang="en-US" sz="15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A0E27"/>
        </a:solidFill>
        <a:effectLst/>
      </p:bgPr>
    </p:bg>
    <p:spTree>
      <p:nvGrpSpPr>
        <p:cNvPr id="1" name=""/>
        <p:cNvGrpSpPr/>
        <p:nvPr/>
      </p:nvGrpSpPr>
      <p:grpSpPr>
        <a:xfrm>
          <a:off x="0" y="0"/>
          <a:ext cx="0" cy="0"/>
          <a:chOff x="0" y="0"/>
          <a:chExt cx="0" cy="0"/>
        </a:xfrm>
      </p:grpSpPr>
      <p:sp>
        <p:nvSpPr>
          <p:cNvPr id="2" name="Shape 0"/>
          <p:cNvSpPr/>
          <p:nvPr/>
        </p:nvSpPr>
        <p:spPr>
          <a:xfrm>
            <a:off x="640080" y="822960"/>
            <a:ext cx="41148" cy="41148"/>
          </a:xfrm>
          <a:prstGeom prst="ellipse">
            <a:avLst/>
          </a:prstGeom>
          <a:solidFill>
            <a:srgbClr val="F4B942">
              <a:alpha val="65000"/>
            </a:srgbClr>
          </a:solidFill>
          <a:ln/>
        </p:spPr>
      </p:sp>
      <p:sp>
        <p:nvSpPr>
          <p:cNvPr id="3" name="Shape 1"/>
          <p:cNvSpPr/>
          <p:nvPr/>
        </p:nvSpPr>
        <p:spPr>
          <a:xfrm>
            <a:off x="1920240" y="457200"/>
            <a:ext cx="25603" cy="25603"/>
          </a:xfrm>
          <a:prstGeom prst="ellipse">
            <a:avLst/>
          </a:prstGeom>
          <a:solidFill>
            <a:srgbClr val="56C7E8">
              <a:alpha val="45000"/>
            </a:srgbClr>
          </a:solidFill>
          <a:ln/>
        </p:spPr>
      </p:sp>
      <p:sp>
        <p:nvSpPr>
          <p:cNvPr id="4" name="Shape 2"/>
          <p:cNvSpPr/>
          <p:nvPr/>
        </p:nvSpPr>
        <p:spPr>
          <a:xfrm>
            <a:off x="3108960" y="1188720"/>
            <a:ext cx="25603" cy="25603"/>
          </a:xfrm>
          <a:prstGeom prst="ellipse">
            <a:avLst/>
          </a:prstGeom>
          <a:solidFill>
            <a:srgbClr val="56C7E8">
              <a:alpha val="65000"/>
            </a:srgbClr>
          </a:solidFill>
          <a:ln/>
        </p:spPr>
      </p:sp>
      <p:sp>
        <p:nvSpPr>
          <p:cNvPr id="5" name="Shape 3"/>
          <p:cNvSpPr/>
          <p:nvPr/>
        </p:nvSpPr>
        <p:spPr>
          <a:xfrm>
            <a:off x="10881360" y="731520"/>
            <a:ext cx="41148" cy="41148"/>
          </a:xfrm>
          <a:prstGeom prst="ellipse">
            <a:avLst/>
          </a:prstGeom>
          <a:solidFill>
            <a:srgbClr val="56C7E8">
              <a:alpha val="45000"/>
            </a:srgbClr>
          </a:solidFill>
          <a:ln/>
        </p:spPr>
      </p:sp>
      <p:sp>
        <p:nvSpPr>
          <p:cNvPr id="6" name="Shape 4"/>
          <p:cNvSpPr/>
          <p:nvPr/>
        </p:nvSpPr>
        <p:spPr>
          <a:xfrm>
            <a:off x="11521440" y="1737360"/>
            <a:ext cx="25603" cy="25603"/>
          </a:xfrm>
          <a:prstGeom prst="ellipse">
            <a:avLst/>
          </a:prstGeom>
          <a:solidFill>
            <a:srgbClr val="F4B942">
              <a:alpha val="65000"/>
            </a:srgbClr>
          </a:solidFill>
          <a:ln/>
        </p:spPr>
      </p:sp>
      <p:sp>
        <p:nvSpPr>
          <p:cNvPr id="7" name="Shape 5"/>
          <p:cNvSpPr/>
          <p:nvPr/>
        </p:nvSpPr>
        <p:spPr>
          <a:xfrm>
            <a:off x="11155680" y="3108960"/>
            <a:ext cx="25603" cy="25603"/>
          </a:xfrm>
          <a:prstGeom prst="ellipse">
            <a:avLst/>
          </a:prstGeom>
          <a:solidFill>
            <a:srgbClr val="56C7E8">
              <a:alpha val="45000"/>
            </a:srgbClr>
          </a:solidFill>
          <a:ln/>
        </p:spPr>
      </p:sp>
      <p:sp>
        <p:nvSpPr>
          <p:cNvPr id="8" name="Shape 6"/>
          <p:cNvSpPr/>
          <p:nvPr/>
        </p:nvSpPr>
        <p:spPr>
          <a:xfrm>
            <a:off x="457200" y="2834640"/>
            <a:ext cx="41148" cy="41148"/>
          </a:xfrm>
          <a:prstGeom prst="ellipse">
            <a:avLst/>
          </a:prstGeom>
          <a:solidFill>
            <a:srgbClr val="56C7E8">
              <a:alpha val="65000"/>
            </a:srgbClr>
          </a:solidFill>
          <a:ln/>
        </p:spPr>
      </p:sp>
      <p:sp>
        <p:nvSpPr>
          <p:cNvPr id="9" name="Shape 7"/>
          <p:cNvSpPr/>
          <p:nvPr/>
        </p:nvSpPr>
        <p:spPr>
          <a:xfrm>
            <a:off x="1005840" y="4754880"/>
            <a:ext cx="25603" cy="25603"/>
          </a:xfrm>
          <a:prstGeom prst="ellipse">
            <a:avLst/>
          </a:prstGeom>
          <a:solidFill>
            <a:srgbClr val="56C7E8">
              <a:alpha val="45000"/>
            </a:srgbClr>
          </a:solidFill>
          <a:ln/>
        </p:spPr>
      </p:sp>
      <p:sp>
        <p:nvSpPr>
          <p:cNvPr id="10" name="Shape 8"/>
          <p:cNvSpPr/>
          <p:nvPr/>
        </p:nvSpPr>
        <p:spPr>
          <a:xfrm>
            <a:off x="731520" y="6035040"/>
            <a:ext cx="25603" cy="25603"/>
          </a:xfrm>
          <a:prstGeom prst="ellipse">
            <a:avLst/>
          </a:prstGeom>
          <a:solidFill>
            <a:srgbClr val="F4B942">
              <a:alpha val="65000"/>
            </a:srgbClr>
          </a:solidFill>
          <a:ln/>
        </p:spPr>
      </p:sp>
      <p:sp>
        <p:nvSpPr>
          <p:cNvPr id="11" name="Shape 9"/>
          <p:cNvSpPr/>
          <p:nvPr/>
        </p:nvSpPr>
        <p:spPr>
          <a:xfrm>
            <a:off x="11704320" y="5029200"/>
            <a:ext cx="41148" cy="41148"/>
          </a:xfrm>
          <a:prstGeom prst="ellipse">
            <a:avLst/>
          </a:prstGeom>
          <a:solidFill>
            <a:srgbClr val="56C7E8">
              <a:alpha val="45000"/>
            </a:srgbClr>
          </a:solidFill>
          <a:ln/>
        </p:spPr>
      </p:sp>
      <p:sp>
        <p:nvSpPr>
          <p:cNvPr id="12" name="Shape 10"/>
          <p:cNvSpPr/>
          <p:nvPr/>
        </p:nvSpPr>
        <p:spPr>
          <a:xfrm>
            <a:off x="11338560" y="6126480"/>
            <a:ext cx="25603" cy="25603"/>
          </a:xfrm>
          <a:prstGeom prst="ellipse">
            <a:avLst/>
          </a:prstGeom>
          <a:solidFill>
            <a:srgbClr val="56C7E8">
              <a:alpha val="65000"/>
            </a:srgbClr>
          </a:solidFill>
          <a:ln/>
        </p:spPr>
      </p:sp>
      <p:sp>
        <p:nvSpPr>
          <p:cNvPr id="13" name="Shape 11"/>
          <p:cNvSpPr/>
          <p:nvPr/>
        </p:nvSpPr>
        <p:spPr>
          <a:xfrm>
            <a:off x="10607040" y="5669280"/>
            <a:ext cx="25603" cy="25603"/>
          </a:xfrm>
          <a:prstGeom prst="ellipse">
            <a:avLst/>
          </a:prstGeom>
          <a:solidFill>
            <a:srgbClr val="56C7E8">
              <a:alpha val="45000"/>
            </a:srgbClr>
          </a:solidFill>
          <a:ln/>
        </p:spPr>
      </p:sp>
      <p:sp>
        <p:nvSpPr>
          <p:cNvPr id="14" name="Shape 12"/>
          <p:cNvSpPr/>
          <p:nvPr/>
        </p:nvSpPr>
        <p:spPr>
          <a:xfrm>
            <a:off x="4114800" y="365760"/>
            <a:ext cx="41148" cy="41148"/>
          </a:xfrm>
          <a:prstGeom prst="ellipse">
            <a:avLst/>
          </a:prstGeom>
          <a:solidFill>
            <a:srgbClr val="F4B942">
              <a:alpha val="65000"/>
            </a:srgbClr>
          </a:solidFill>
          <a:ln/>
        </p:spPr>
      </p:sp>
      <p:sp>
        <p:nvSpPr>
          <p:cNvPr id="15" name="Shape 13"/>
          <p:cNvSpPr/>
          <p:nvPr/>
        </p:nvSpPr>
        <p:spPr>
          <a:xfrm>
            <a:off x="6217920" y="548640"/>
            <a:ext cx="25603" cy="25603"/>
          </a:xfrm>
          <a:prstGeom prst="ellipse">
            <a:avLst/>
          </a:prstGeom>
          <a:solidFill>
            <a:srgbClr val="56C7E8">
              <a:alpha val="45000"/>
            </a:srgbClr>
          </a:solidFill>
          <a:ln/>
        </p:spPr>
      </p:sp>
      <p:sp>
        <p:nvSpPr>
          <p:cNvPr id="16" name="Shape 14"/>
          <p:cNvSpPr/>
          <p:nvPr/>
        </p:nvSpPr>
        <p:spPr>
          <a:xfrm>
            <a:off x="8412480" y="457200"/>
            <a:ext cx="25603" cy="25603"/>
          </a:xfrm>
          <a:prstGeom prst="ellipse">
            <a:avLst/>
          </a:prstGeom>
          <a:solidFill>
            <a:srgbClr val="56C7E8">
              <a:alpha val="65000"/>
            </a:srgbClr>
          </a:solidFill>
          <a:ln/>
        </p:spPr>
      </p:sp>
      <p:sp>
        <p:nvSpPr>
          <p:cNvPr id="17" name="Shape 15"/>
          <p:cNvSpPr/>
          <p:nvPr/>
        </p:nvSpPr>
        <p:spPr>
          <a:xfrm>
            <a:off x="365760" y="4023360"/>
            <a:ext cx="41148" cy="41148"/>
          </a:xfrm>
          <a:prstGeom prst="ellipse">
            <a:avLst/>
          </a:prstGeom>
          <a:solidFill>
            <a:srgbClr val="56C7E8">
              <a:alpha val="45000"/>
            </a:srgbClr>
          </a:solidFill>
          <a:ln/>
        </p:spPr>
      </p:sp>
      <p:sp>
        <p:nvSpPr>
          <p:cNvPr id="18" name="Shape 16"/>
          <p:cNvSpPr/>
          <p:nvPr/>
        </p:nvSpPr>
        <p:spPr>
          <a:xfrm>
            <a:off x="548640" y="502920"/>
            <a:ext cx="640080" cy="640080"/>
          </a:xfrm>
          <a:prstGeom prst="ellipse">
            <a:avLst/>
          </a:prstGeom>
          <a:solidFill>
            <a:srgbClr val="F4B942"/>
          </a:solidFill>
          <a:ln/>
          <a:effectLst>
            <a:outerShdw blurRad="101600" dist="38100" dir="5400000" algn="bl" rotWithShape="0">
              <a:srgbClr val="000000">
                <a:alpha val="40000"/>
              </a:srgbClr>
            </a:outerShdw>
          </a:effectLst>
        </p:spPr>
      </p:sp>
      <p:pic>
        <p:nvPicPr>
          <p:cNvPr id="19" name="Image 0" descr="preencoded.png"/>
          <p:cNvPicPr>
            <a:picLocks noChangeAspect="1"/>
          </p:cNvPicPr>
          <p:nvPr/>
        </p:nvPicPr>
        <p:blipFill>
          <a:blip r:embed="rId3"/>
          <a:stretch>
            <a:fillRect/>
          </a:stretch>
        </p:blipFill>
        <p:spPr>
          <a:xfrm>
            <a:off x="708660" y="662940"/>
            <a:ext cx="320040" cy="320040"/>
          </a:xfrm>
          <a:prstGeom prst="rect">
            <a:avLst/>
          </a:prstGeom>
        </p:spPr>
      </p:pic>
      <p:sp>
        <p:nvSpPr>
          <p:cNvPr id="20" name="Text 17"/>
          <p:cNvSpPr/>
          <p:nvPr/>
        </p:nvSpPr>
        <p:spPr>
          <a:xfrm>
            <a:off x="1371600" y="457200"/>
            <a:ext cx="10241280" cy="731520"/>
          </a:xfrm>
          <a:prstGeom prst="rect">
            <a:avLst/>
          </a:prstGeom>
          <a:noFill/>
          <a:ln/>
        </p:spPr>
        <p:txBody>
          <a:bodyPr wrap="square" lIns="0" tIns="0" rIns="0" bIns="0" rtlCol="0" anchor="ctr"/>
          <a:lstStyle/>
          <a:p>
            <a:pPr marL="0" indent="0" algn="l">
              <a:buNone/>
            </a:pPr>
            <a:r>
              <a:rPr lang="en-US" sz="3200" b="1" dirty="0">
                <a:solidFill>
                  <a:srgbClr val="EAEEFB"/>
                </a:solidFill>
                <a:latin typeface="Cambria" pitchFamily="34" charset="0"/>
                <a:ea typeface="Cambria" pitchFamily="34" charset="-122"/>
                <a:cs typeface="Cambria" pitchFamily="34" charset="-120"/>
              </a:rPr>
              <a:t>Lookup Table</a:t>
            </a:r>
            <a:endParaRPr lang="en-US" sz="3200" dirty="0"/>
          </a:p>
        </p:txBody>
      </p:sp>
      <p:graphicFrame>
        <p:nvGraphicFramePr>
          <p:cNvPr id="21" name="Table 0"/>
          <p:cNvGraphicFramePr>
            <a:graphicFrameLocks noGrp="1"/>
          </p:cNvGraphicFramePr>
          <p:nvPr>
            <p:extLst>
              <p:ext uri="{D42A27DB-BD31-4B8C-83A1-F6EECF244321}">
                <p14:modId xmlns:p14="http://schemas.microsoft.com/office/powerpoint/2010/main" val="503910328"/>
              </p:ext>
            </p:extLst>
          </p:nvPr>
        </p:nvGraphicFramePr>
        <p:xfrm>
          <a:off x="502920" y="1417320"/>
          <a:ext cx="11155680" cy="4261104"/>
        </p:xfrm>
        <a:graphic>
          <a:graphicData uri="http://schemas.openxmlformats.org/drawingml/2006/table">
            <a:tbl>
              <a:tblPr/>
              <a:tblGrid>
                <a:gridCol w="2651760">
                  <a:extLst>
                    <a:ext uri="{9D8B030D-6E8A-4147-A177-3AD203B41FA5}">
                      <a16:colId xmlns:a16="http://schemas.microsoft.com/office/drawing/2014/main" val="20000"/>
                    </a:ext>
                  </a:extLst>
                </a:gridCol>
                <a:gridCol w="4572000">
                  <a:extLst>
                    <a:ext uri="{9D8B030D-6E8A-4147-A177-3AD203B41FA5}">
                      <a16:colId xmlns:a16="http://schemas.microsoft.com/office/drawing/2014/main" val="20001"/>
                    </a:ext>
                  </a:extLst>
                </a:gridCol>
                <a:gridCol w="3931920">
                  <a:extLst>
                    <a:ext uri="{9D8B030D-6E8A-4147-A177-3AD203B41FA5}">
                      <a16:colId xmlns:a16="http://schemas.microsoft.com/office/drawing/2014/main" val="20002"/>
                    </a:ext>
                  </a:extLst>
                </a:gridCol>
              </a:tblGrid>
              <a:tr h="365760">
                <a:tc>
                  <a:txBody>
                    <a:bodyPr/>
                    <a:lstStyle/>
                    <a:p>
                      <a:pPr marL="0" indent="0" algn="l">
                        <a:buNone/>
                      </a:pPr>
                      <a:r>
                        <a:rPr lang="en-US" sz="1400" b="1" dirty="0">
                          <a:solidFill>
                            <a:srgbClr val="F4B942"/>
                          </a:solidFill>
                          <a:latin typeface="Calibri" pitchFamily="34" charset="0"/>
                          <a:ea typeface="Calibri" pitchFamily="34" charset="-122"/>
                          <a:cs typeface="Calibri" pitchFamily="34" charset="-120"/>
                        </a:rPr>
                        <a:t>Sky Conditions</a:t>
                      </a:r>
                      <a:endParaRPr lang="en-US" sz="1400" dirty="0">
                        <a:latin typeface="Calibri" charset="0"/>
                        <a:ea typeface="Calibri" charset="0"/>
                        <a:cs typeface="Calibri" charset="0"/>
                      </a:endParaRPr>
                    </a:p>
                  </a:txBody>
                  <a:tcPr marL="76200" marR="76200" marT="76200" marB="76200" anchor="ctr">
                    <a:lnL w="25400" cap="flat" cmpd="sng" algn="ctr">
                      <a:solidFill>
                        <a:srgbClr val="0A0E27"/>
                      </a:solidFill>
                      <a:prstDash val="solid"/>
                      <a:round/>
                      <a:headEnd type="none" w="med" len="med"/>
                      <a:tailEnd type="none" w="med" len="med"/>
                    </a:lnL>
                    <a:lnR w="25400" cap="flat" cmpd="sng" algn="ctr">
                      <a:solidFill>
                        <a:srgbClr val="0A0E27"/>
                      </a:solidFill>
                      <a:prstDash val="solid"/>
                      <a:round/>
                      <a:headEnd type="none" w="med" len="med"/>
                      <a:tailEnd type="none" w="med" len="med"/>
                    </a:lnR>
                    <a:lnT w="25400" cap="flat" cmpd="sng" algn="ctr">
                      <a:solidFill>
                        <a:srgbClr val="0A0E27"/>
                      </a:solidFill>
                      <a:prstDash val="solid"/>
                      <a:round/>
                      <a:headEnd type="none" w="med" len="med"/>
                      <a:tailEnd type="none" w="med" len="med"/>
                    </a:lnT>
                    <a:lnB w="25400" cap="flat" cmpd="sng" algn="ctr">
                      <a:solidFill>
                        <a:srgbClr val="0A0E27"/>
                      </a:solidFill>
                      <a:prstDash val="solid"/>
                      <a:round/>
                      <a:headEnd type="none" w="med" len="med"/>
                      <a:tailEnd type="none" w="med" len="med"/>
                    </a:lnB>
                    <a:solidFill>
                      <a:srgbClr val="1C2450"/>
                    </a:solidFill>
                  </a:tcPr>
                </a:tc>
                <a:tc>
                  <a:txBody>
                    <a:bodyPr/>
                    <a:lstStyle/>
                    <a:p>
                      <a:pPr marL="0" indent="0" algn="l">
                        <a:buNone/>
                      </a:pPr>
                      <a:r>
                        <a:rPr lang="en-US" sz="1400" b="1" dirty="0">
                          <a:solidFill>
                            <a:srgbClr val="F4B942"/>
                          </a:solidFill>
                          <a:latin typeface="Calibri" pitchFamily="34" charset="0"/>
                          <a:ea typeface="Calibri" pitchFamily="34" charset="-122"/>
                          <a:cs typeface="Calibri" pitchFamily="34" charset="-120"/>
                        </a:rPr>
                        <a:t>Astronomical Target Types</a:t>
                      </a:r>
                      <a:endParaRPr lang="en-US" sz="1400" dirty="0">
                        <a:latin typeface="Calibri" charset="0"/>
                        <a:ea typeface="Calibri" charset="0"/>
                        <a:cs typeface="Calibri" charset="0"/>
                      </a:endParaRPr>
                    </a:p>
                  </a:txBody>
                  <a:tcPr marL="76200" marR="76200" marT="76200" marB="76200" anchor="ctr">
                    <a:lnL w="25400" cap="flat" cmpd="sng" algn="ctr">
                      <a:solidFill>
                        <a:srgbClr val="0A0E27"/>
                      </a:solidFill>
                      <a:prstDash val="solid"/>
                      <a:round/>
                      <a:headEnd type="none" w="med" len="med"/>
                      <a:tailEnd type="none" w="med" len="med"/>
                    </a:lnL>
                    <a:lnR w="25400" cap="flat" cmpd="sng" algn="ctr">
                      <a:solidFill>
                        <a:srgbClr val="0A0E27"/>
                      </a:solidFill>
                      <a:prstDash val="solid"/>
                      <a:round/>
                      <a:headEnd type="none" w="med" len="med"/>
                      <a:tailEnd type="none" w="med" len="med"/>
                    </a:lnR>
                    <a:lnT w="25400" cap="flat" cmpd="sng" algn="ctr">
                      <a:solidFill>
                        <a:srgbClr val="0A0E27"/>
                      </a:solidFill>
                      <a:prstDash val="solid"/>
                      <a:round/>
                      <a:headEnd type="none" w="med" len="med"/>
                      <a:tailEnd type="none" w="med" len="med"/>
                    </a:lnT>
                    <a:lnB w="25400" cap="flat" cmpd="sng" algn="ctr">
                      <a:solidFill>
                        <a:srgbClr val="0A0E27"/>
                      </a:solidFill>
                      <a:prstDash val="solid"/>
                      <a:round/>
                      <a:headEnd type="none" w="med" len="med"/>
                      <a:tailEnd type="none" w="med" len="med"/>
                    </a:lnB>
                    <a:solidFill>
                      <a:srgbClr val="1C2450"/>
                    </a:solidFill>
                  </a:tcPr>
                </a:tc>
                <a:tc>
                  <a:txBody>
                    <a:bodyPr/>
                    <a:lstStyle/>
                    <a:p>
                      <a:pPr marL="0" indent="0" algn="l">
                        <a:buNone/>
                      </a:pPr>
                      <a:r>
                        <a:rPr lang="en-US" sz="1400" b="1" dirty="0">
                          <a:solidFill>
                            <a:srgbClr val="F4B942"/>
                          </a:solidFill>
                          <a:latin typeface="Calibri" pitchFamily="34" charset="0"/>
                          <a:ea typeface="Calibri" pitchFamily="34" charset="-122"/>
                          <a:cs typeface="Calibri" pitchFamily="34" charset="-120"/>
                        </a:rPr>
                        <a:t>Optimal Telescope Designs</a:t>
                      </a:r>
                      <a:endParaRPr lang="en-US" sz="1400" dirty="0">
                        <a:latin typeface="Calibri" charset="0"/>
                        <a:ea typeface="Calibri" charset="0"/>
                        <a:cs typeface="Calibri" charset="0"/>
                      </a:endParaRPr>
                    </a:p>
                  </a:txBody>
                  <a:tcPr marL="76200" marR="76200" marT="76200" marB="76200" anchor="ctr">
                    <a:lnL w="25400" cap="flat" cmpd="sng" algn="ctr">
                      <a:solidFill>
                        <a:srgbClr val="0A0E27"/>
                      </a:solidFill>
                      <a:prstDash val="solid"/>
                      <a:round/>
                      <a:headEnd type="none" w="med" len="med"/>
                      <a:tailEnd type="none" w="med" len="med"/>
                    </a:lnL>
                    <a:lnR w="25400" cap="flat" cmpd="sng" algn="ctr">
                      <a:solidFill>
                        <a:srgbClr val="0A0E27"/>
                      </a:solidFill>
                      <a:prstDash val="solid"/>
                      <a:round/>
                      <a:headEnd type="none" w="med" len="med"/>
                      <a:tailEnd type="none" w="med" len="med"/>
                    </a:lnR>
                    <a:lnT w="25400" cap="flat" cmpd="sng" algn="ctr">
                      <a:solidFill>
                        <a:srgbClr val="0A0E27"/>
                      </a:solidFill>
                      <a:prstDash val="solid"/>
                      <a:round/>
                      <a:headEnd type="none" w="med" len="med"/>
                      <a:tailEnd type="none" w="med" len="med"/>
                    </a:lnT>
                    <a:lnB w="25400" cap="flat" cmpd="sng" algn="ctr">
                      <a:solidFill>
                        <a:srgbClr val="0A0E27"/>
                      </a:solidFill>
                      <a:prstDash val="solid"/>
                      <a:round/>
                      <a:headEnd type="none" w="med" len="med"/>
                      <a:tailEnd type="none" w="med" len="med"/>
                    </a:lnB>
                    <a:solidFill>
                      <a:srgbClr val="1C2450"/>
                    </a:solidFill>
                  </a:tcPr>
                </a:tc>
                <a:extLst>
                  <a:ext uri="{0D108BD9-81ED-4DB2-BD59-A6C34878D82A}">
                    <a16:rowId xmlns:a16="http://schemas.microsoft.com/office/drawing/2014/main" val="10000"/>
                  </a:ext>
                </a:extLst>
              </a:tr>
              <a:tr h="749808">
                <a:tc>
                  <a:txBody>
                    <a:bodyPr/>
                    <a:lstStyle/>
                    <a:p>
                      <a:pPr marL="0" indent="0" algn="l">
                        <a:buNone/>
                      </a:pPr>
                      <a:r>
                        <a:rPr lang="en-US" sz="1300" b="1" dirty="0">
                          <a:solidFill>
                            <a:srgbClr val="EAEEFB"/>
                          </a:solidFill>
                          <a:latin typeface="Calibri" pitchFamily="34" charset="0"/>
                          <a:ea typeface="Calibri" pitchFamily="34" charset="-122"/>
                          <a:cs typeface="Calibri" pitchFamily="34" charset="-120"/>
                        </a:rPr>
                        <a:t>Darker Site (Bortle 1-4)
</a:t>
                      </a:r>
                      <a:endParaRPr lang="en-US" sz="1200" dirty="0">
                        <a:latin typeface="Calibri" charset="0"/>
                        <a:ea typeface="Calibri" charset="0"/>
                        <a:cs typeface="Calibri" charset="0"/>
                      </a:endParaRPr>
                    </a:p>
                  </a:txBody>
                  <a:tcPr marL="76200" marR="76200" marT="76200" marB="76200" anchor="ctr">
                    <a:lnL w="25400" cap="flat" cmpd="sng" algn="ctr">
                      <a:solidFill>
                        <a:srgbClr val="0A0E27"/>
                      </a:solidFill>
                      <a:prstDash val="solid"/>
                      <a:round/>
                      <a:headEnd type="none" w="med" len="med"/>
                      <a:tailEnd type="none" w="med" len="med"/>
                    </a:lnL>
                    <a:lnR w="25400" cap="flat" cmpd="sng" algn="ctr">
                      <a:solidFill>
                        <a:srgbClr val="0A0E27"/>
                      </a:solidFill>
                      <a:prstDash val="solid"/>
                      <a:round/>
                      <a:headEnd type="none" w="med" len="med"/>
                      <a:tailEnd type="none" w="med" len="med"/>
                    </a:lnR>
                    <a:lnT w="25400" cap="flat" cmpd="sng" algn="ctr">
                      <a:solidFill>
                        <a:srgbClr val="0A0E27"/>
                      </a:solidFill>
                      <a:prstDash val="solid"/>
                      <a:round/>
                      <a:headEnd type="none" w="med" len="med"/>
                      <a:tailEnd type="none" w="med" len="med"/>
                    </a:lnT>
                    <a:lnB w="25400" cap="flat" cmpd="sng" algn="ctr">
                      <a:solidFill>
                        <a:srgbClr val="0A0E27"/>
                      </a:solidFill>
                      <a:prstDash val="solid"/>
                      <a:round/>
                      <a:headEnd type="none" w="med" len="med"/>
                      <a:tailEnd type="none" w="med" len="med"/>
                    </a:lnB>
                    <a:solidFill>
                      <a:srgbClr val="1C2450"/>
                    </a:solidFill>
                  </a:tcPr>
                </a:tc>
                <a:tc>
                  <a:txBody>
                    <a:bodyPr/>
                    <a:lstStyle/>
                    <a:p>
                      <a:pPr marL="0" indent="0" algn="l">
                        <a:buNone/>
                      </a:pPr>
                      <a:r>
                        <a:rPr lang="en-US" sz="1200" dirty="0">
                          <a:solidFill>
                            <a:srgbClr val="EAEEFB"/>
                          </a:solidFill>
                          <a:latin typeface="Calibri" pitchFamily="34" charset="0"/>
                          <a:ea typeface="Calibri" pitchFamily="34" charset="-122"/>
                          <a:cs typeface="Calibri" pitchFamily="34" charset="-120"/>
                        </a:rPr>
                        <a:t>Solar System, Double/Multiple Stars, Small Planetary Nebulae</a:t>
                      </a:r>
                      <a:endParaRPr lang="en-US" sz="1200" dirty="0">
                        <a:latin typeface="Calibri" charset="0"/>
                        <a:ea typeface="Calibri" charset="0"/>
                        <a:cs typeface="Calibri" charset="0"/>
                      </a:endParaRPr>
                    </a:p>
                  </a:txBody>
                  <a:tcPr marL="76200" marR="76200" marT="76200" marB="76200" anchor="ctr">
                    <a:lnL w="25400" cap="flat" cmpd="sng" algn="ctr">
                      <a:solidFill>
                        <a:srgbClr val="0A0E27"/>
                      </a:solidFill>
                      <a:prstDash val="solid"/>
                      <a:round/>
                      <a:headEnd type="none" w="med" len="med"/>
                      <a:tailEnd type="none" w="med" len="med"/>
                    </a:lnL>
                    <a:lnR w="25400" cap="flat" cmpd="sng" algn="ctr">
                      <a:solidFill>
                        <a:srgbClr val="0A0E27"/>
                      </a:solidFill>
                      <a:prstDash val="solid"/>
                      <a:round/>
                      <a:headEnd type="none" w="med" len="med"/>
                      <a:tailEnd type="none" w="med" len="med"/>
                    </a:lnR>
                    <a:lnT w="25400" cap="flat" cmpd="sng" algn="ctr">
                      <a:solidFill>
                        <a:srgbClr val="0A0E27"/>
                      </a:solidFill>
                      <a:prstDash val="solid"/>
                      <a:round/>
                      <a:headEnd type="none" w="med" len="med"/>
                      <a:tailEnd type="none" w="med" len="med"/>
                    </a:lnT>
                    <a:lnB w="25400" cap="flat" cmpd="sng" algn="ctr">
                      <a:solidFill>
                        <a:srgbClr val="0A0E27"/>
                      </a:solidFill>
                      <a:prstDash val="solid"/>
                      <a:round/>
                      <a:headEnd type="none" w="med" len="med"/>
                      <a:tailEnd type="none" w="med" len="med"/>
                    </a:lnB>
                    <a:solidFill>
                      <a:srgbClr val="141A3C"/>
                    </a:solidFill>
                  </a:tcPr>
                </a:tc>
                <a:tc>
                  <a:txBody>
                    <a:bodyPr/>
                    <a:lstStyle/>
                    <a:p>
                      <a:pPr marL="0" indent="0" algn="l">
                        <a:buNone/>
                      </a:pPr>
                      <a:r>
                        <a:rPr lang="en-US" sz="1200" dirty="0">
                          <a:solidFill>
                            <a:schemeClr val="bg1"/>
                          </a:solidFill>
                          <a:latin typeface="Calibri" pitchFamily="34" charset="0"/>
                          <a:ea typeface="Calibri" pitchFamily="34" charset="-122"/>
                          <a:cs typeface="Calibri" pitchFamily="34" charset="-120"/>
                        </a:rPr>
                        <a:t>High f-Ratio Telescopes</a:t>
                      </a:r>
                      <a:endParaRPr lang="en-US" sz="1200" dirty="0">
                        <a:solidFill>
                          <a:srgbClr val="56C7E8"/>
                        </a:solidFill>
                        <a:latin typeface="Calibri" pitchFamily="34" charset="0"/>
                        <a:ea typeface="Calibri" pitchFamily="34" charset="-122"/>
                        <a:cs typeface="Calibri" pitchFamily="34" charset="-120"/>
                      </a:endParaRPr>
                    </a:p>
                    <a:p>
                      <a:pPr marL="0" indent="0" algn="l">
                        <a:buNone/>
                      </a:pPr>
                      <a:r>
                        <a:rPr lang="en-US" sz="1200" dirty="0">
                          <a:solidFill>
                            <a:srgbClr val="56C7E8"/>
                          </a:solidFill>
                          <a:latin typeface="Calibri" pitchFamily="34" charset="0"/>
                          <a:ea typeface="Calibri" pitchFamily="34" charset="-122"/>
                          <a:cs typeface="Calibri" pitchFamily="34" charset="-120"/>
                        </a:rPr>
                        <a:t>Maksutov-Cassegrain (best), Schmidt-Cassegrain, Dobsonian</a:t>
                      </a:r>
                      <a:endParaRPr lang="en-US" sz="1200" dirty="0">
                        <a:latin typeface="Calibri" charset="0"/>
                        <a:ea typeface="Calibri" charset="0"/>
                        <a:cs typeface="Calibri" charset="0"/>
                      </a:endParaRPr>
                    </a:p>
                  </a:txBody>
                  <a:tcPr marL="76200" marR="76200" marT="76200" marB="76200" anchor="ctr">
                    <a:lnL w="25400" cap="flat" cmpd="sng" algn="ctr">
                      <a:solidFill>
                        <a:srgbClr val="0A0E27"/>
                      </a:solidFill>
                      <a:prstDash val="solid"/>
                      <a:round/>
                      <a:headEnd type="none" w="med" len="med"/>
                      <a:tailEnd type="none" w="med" len="med"/>
                    </a:lnL>
                    <a:lnR w="25400" cap="flat" cmpd="sng" algn="ctr">
                      <a:solidFill>
                        <a:srgbClr val="0A0E27"/>
                      </a:solidFill>
                      <a:prstDash val="solid"/>
                      <a:round/>
                      <a:headEnd type="none" w="med" len="med"/>
                      <a:tailEnd type="none" w="med" len="med"/>
                    </a:lnR>
                    <a:lnT w="25400" cap="flat" cmpd="sng" algn="ctr">
                      <a:solidFill>
                        <a:srgbClr val="0A0E27"/>
                      </a:solidFill>
                      <a:prstDash val="solid"/>
                      <a:round/>
                      <a:headEnd type="none" w="med" len="med"/>
                      <a:tailEnd type="none" w="med" len="med"/>
                    </a:lnT>
                    <a:lnB w="25400" cap="flat" cmpd="sng" algn="ctr">
                      <a:solidFill>
                        <a:srgbClr val="0A0E27"/>
                      </a:solidFill>
                      <a:prstDash val="solid"/>
                      <a:round/>
                      <a:headEnd type="none" w="med" len="med"/>
                      <a:tailEnd type="none" w="med" len="med"/>
                    </a:lnB>
                    <a:solidFill>
                      <a:srgbClr val="141A3C"/>
                    </a:solidFill>
                  </a:tcPr>
                </a:tc>
                <a:extLst>
                  <a:ext uri="{0D108BD9-81ED-4DB2-BD59-A6C34878D82A}">
                    <a16:rowId xmlns:a16="http://schemas.microsoft.com/office/drawing/2014/main" val="10001"/>
                  </a:ext>
                </a:extLst>
              </a:tr>
              <a:tr h="896112">
                <a:tc>
                  <a:txBody>
                    <a:bodyPr/>
                    <a:lstStyle/>
                    <a:p>
                      <a:pPr marL="0" indent="0" algn="l">
                        <a:buNone/>
                      </a:pPr>
                      <a:r>
                        <a:rPr lang="en-US" sz="1300" b="1" dirty="0">
                          <a:solidFill>
                            <a:srgbClr val="EAEEFB"/>
                          </a:solidFill>
                          <a:latin typeface="Calibri" pitchFamily="34" charset="0"/>
                          <a:ea typeface="Calibri" pitchFamily="34" charset="-122"/>
                          <a:cs typeface="Calibri" pitchFamily="34" charset="-120"/>
                        </a:rPr>
                        <a:t>Darker Site (Bortle 1-4)
</a:t>
                      </a:r>
                      <a:r>
                        <a:rPr lang="en-US" sz="1100" i="1" dirty="0">
                          <a:solidFill>
                            <a:srgbClr val="9AA5CC"/>
                          </a:solidFill>
                          <a:latin typeface="Calibri" pitchFamily="34" charset="0"/>
                          <a:ea typeface="Calibri" pitchFamily="34" charset="-122"/>
                          <a:cs typeface="Calibri" pitchFamily="34" charset="-120"/>
                        </a:rPr>
                        <a:t>Increasing aperture always helps</a:t>
                      </a:r>
                      <a:endParaRPr lang="en-US" sz="1200" dirty="0">
                        <a:latin typeface="Calibri" charset="0"/>
                        <a:ea typeface="Calibri" charset="0"/>
                        <a:cs typeface="Calibri" charset="0"/>
                      </a:endParaRPr>
                    </a:p>
                  </a:txBody>
                  <a:tcPr marL="76200" marR="76200" marT="76200" marB="76200" anchor="ctr">
                    <a:lnL w="25400" cap="flat" cmpd="sng" algn="ctr">
                      <a:solidFill>
                        <a:srgbClr val="0A0E27"/>
                      </a:solidFill>
                      <a:prstDash val="solid"/>
                      <a:round/>
                      <a:headEnd type="none" w="med" len="med"/>
                      <a:tailEnd type="none" w="med" len="med"/>
                    </a:lnL>
                    <a:lnR w="25400" cap="flat" cmpd="sng" algn="ctr">
                      <a:solidFill>
                        <a:srgbClr val="0A0E27"/>
                      </a:solidFill>
                      <a:prstDash val="solid"/>
                      <a:round/>
                      <a:headEnd type="none" w="med" len="med"/>
                      <a:tailEnd type="none" w="med" len="med"/>
                    </a:lnR>
                    <a:lnT w="25400" cap="flat" cmpd="sng" algn="ctr">
                      <a:solidFill>
                        <a:srgbClr val="0A0E27"/>
                      </a:solidFill>
                      <a:prstDash val="solid"/>
                      <a:round/>
                      <a:headEnd type="none" w="med" len="med"/>
                      <a:tailEnd type="none" w="med" len="med"/>
                    </a:lnT>
                    <a:lnB w="25400" cap="flat" cmpd="sng" algn="ctr">
                      <a:solidFill>
                        <a:srgbClr val="0A0E27"/>
                      </a:solidFill>
                      <a:prstDash val="solid"/>
                      <a:round/>
                      <a:headEnd type="none" w="med" len="med"/>
                      <a:tailEnd type="none" w="med" len="med"/>
                    </a:lnB>
                    <a:solidFill>
                      <a:srgbClr val="1C2450"/>
                    </a:solidFill>
                  </a:tcPr>
                </a:tc>
                <a:tc>
                  <a:txBody>
                    <a:bodyPr/>
                    <a:lstStyle/>
                    <a:p>
                      <a:pPr marL="0" indent="0" algn="l">
                        <a:buNone/>
                      </a:pPr>
                      <a:r>
                        <a:rPr lang="en-US" sz="1200" dirty="0">
                          <a:solidFill>
                            <a:srgbClr val="EAEEFB"/>
                          </a:solidFill>
                          <a:latin typeface="Calibri" pitchFamily="34" charset="0"/>
                          <a:ea typeface="Calibri" pitchFamily="34" charset="-122"/>
                          <a:cs typeface="Calibri" pitchFamily="34" charset="-120"/>
                        </a:rPr>
                        <a:t>Galaxies, Nebulae, Dark Nebulae, Large Planetary Nebulae, Open &amp; Globular Clusters</a:t>
                      </a:r>
                      <a:endParaRPr lang="en-US" sz="1200" dirty="0">
                        <a:latin typeface="Calibri" charset="0"/>
                        <a:ea typeface="Calibri" charset="0"/>
                        <a:cs typeface="Calibri" charset="0"/>
                      </a:endParaRPr>
                    </a:p>
                  </a:txBody>
                  <a:tcPr marL="76200" marR="76200" marT="76200" marB="76200" anchor="ctr">
                    <a:lnL w="25400" cap="flat" cmpd="sng" algn="ctr">
                      <a:solidFill>
                        <a:srgbClr val="0A0E27"/>
                      </a:solidFill>
                      <a:prstDash val="solid"/>
                      <a:round/>
                      <a:headEnd type="none" w="med" len="med"/>
                      <a:tailEnd type="none" w="med" len="med"/>
                    </a:lnL>
                    <a:lnR w="25400" cap="flat" cmpd="sng" algn="ctr">
                      <a:solidFill>
                        <a:srgbClr val="0A0E27"/>
                      </a:solidFill>
                      <a:prstDash val="solid"/>
                      <a:round/>
                      <a:headEnd type="none" w="med" len="med"/>
                      <a:tailEnd type="none" w="med" len="med"/>
                    </a:lnR>
                    <a:lnT w="25400" cap="flat" cmpd="sng" algn="ctr">
                      <a:solidFill>
                        <a:srgbClr val="0A0E27"/>
                      </a:solidFill>
                      <a:prstDash val="solid"/>
                      <a:round/>
                      <a:headEnd type="none" w="med" len="med"/>
                      <a:tailEnd type="none" w="med" len="med"/>
                    </a:lnT>
                    <a:lnB w="25400" cap="flat" cmpd="sng" algn="ctr">
                      <a:solidFill>
                        <a:srgbClr val="0A0E27"/>
                      </a:solidFill>
                      <a:prstDash val="solid"/>
                      <a:round/>
                      <a:headEnd type="none" w="med" len="med"/>
                      <a:tailEnd type="none" w="med" len="med"/>
                    </a:lnB>
                    <a:solidFill>
                      <a:srgbClr val="141A3C"/>
                    </a:solidFill>
                  </a:tcPr>
                </a:tc>
                <a:tc>
                  <a:txBody>
                    <a:bodyPr/>
                    <a:lstStyle/>
                    <a:p>
                      <a:pPr marL="0" indent="0" algn="l">
                        <a:buNone/>
                      </a:pPr>
                      <a:r>
                        <a:rPr lang="en-US" sz="1200" dirty="0">
                          <a:solidFill>
                            <a:schemeClr val="bg1"/>
                          </a:solidFill>
                          <a:latin typeface="Calibri" pitchFamily="34" charset="0"/>
                          <a:ea typeface="Calibri" pitchFamily="34" charset="-122"/>
                          <a:cs typeface="Calibri" pitchFamily="34" charset="-120"/>
                        </a:rPr>
                        <a:t>Large Aperture Telescopes</a:t>
                      </a:r>
                    </a:p>
                    <a:p>
                      <a:pPr marL="0" indent="0" algn="l">
                        <a:buNone/>
                      </a:pPr>
                      <a:r>
                        <a:rPr lang="en-US" sz="1200" dirty="0">
                          <a:solidFill>
                            <a:srgbClr val="56C7E8"/>
                          </a:solidFill>
                          <a:latin typeface="Calibri" pitchFamily="34" charset="0"/>
                          <a:ea typeface="Calibri" pitchFamily="34" charset="-122"/>
                          <a:cs typeface="Calibri" pitchFamily="34" charset="-120"/>
                        </a:rPr>
                        <a:t>Dobsonian (best), Schmidt-Cassegrain</a:t>
                      </a:r>
                      <a:endParaRPr lang="en-US" sz="1200" dirty="0">
                        <a:latin typeface="Calibri" charset="0"/>
                        <a:ea typeface="Calibri" charset="0"/>
                        <a:cs typeface="Calibri" charset="0"/>
                      </a:endParaRPr>
                    </a:p>
                  </a:txBody>
                  <a:tcPr marL="76200" marR="76200" marT="76200" marB="76200" anchor="ctr">
                    <a:lnL w="25400" cap="flat" cmpd="sng" algn="ctr">
                      <a:solidFill>
                        <a:srgbClr val="0A0E27"/>
                      </a:solidFill>
                      <a:prstDash val="solid"/>
                      <a:round/>
                      <a:headEnd type="none" w="med" len="med"/>
                      <a:tailEnd type="none" w="med" len="med"/>
                    </a:lnL>
                    <a:lnR w="25400" cap="flat" cmpd="sng" algn="ctr">
                      <a:solidFill>
                        <a:srgbClr val="0A0E27"/>
                      </a:solidFill>
                      <a:prstDash val="solid"/>
                      <a:round/>
                      <a:headEnd type="none" w="med" len="med"/>
                      <a:tailEnd type="none" w="med" len="med"/>
                    </a:lnR>
                    <a:lnT w="25400" cap="flat" cmpd="sng" algn="ctr">
                      <a:solidFill>
                        <a:srgbClr val="0A0E27"/>
                      </a:solidFill>
                      <a:prstDash val="solid"/>
                      <a:round/>
                      <a:headEnd type="none" w="med" len="med"/>
                      <a:tailEnd type="none" w="med" len="med"/>
                    </a:lnT>
                    <a:lnB w="25400" cap="flat" cmpd="sng" algn="ctr">
                      <a:solidFill>
                        <a:srgbClr val="0A0E27"/>
                      </a:solidFill>
                      <a:prstDash val="solid"/>
                      <a:round/>
                      <a:headEnd type="none" w="med" len="med"/>
                      <a:tailEnd type="none" w="med" len="med"/>
                    </a:lnB>
                    <a:solidFill>
                      <a:srgbClr val="141A3C"/>
                    </a:solidFill>
                  </a:tcPr>
                </a:tc>
                <a:extLst>
                  <a:ext uri="{0D108BD9-81ED-4DB2-BD59-A6C34878D82A}">
                    <a16:rowId xmlns:a16="http://schemas.microsoft.com/office/drawing/2014/main" val="10002"/>
                  </a:ext>
                </a:extLst>
              </a:tr>
              <a:tr h="749808">
                <a:tc>
                  <a:txBody>
                    <a:bodyPr/>
                    <a:lstStyle/>
                    <a:p>
                      <a:pPr marL="0" indent="0" algn="l">
                        <a:buNone/>
                      </a:pPr>
                      <a:r>
                        <a:rPr lang="en-US" sz="1300" b="1" dirty="0">
                          <a:solidFill>
                            <a:srgbClr val="EAEEFB"/>
                          </a:solidFill>
                          <a:latin typeface="Calibri" pitchFamily="34" charset="0"/>
                          <a:ea typeface="Calibri" pitchFamily="34" charset="-122"/>
                          <a:cs typeface="Calibri" pitchFamily="34" charset="-120"/>
                        </a:rPr>
                        <a:t>Darker Site (Bortle 1-4)
</a:t>
                      </a:r>
                      <a:r>
                        <a:rPr lang="en-US" sz="1100" i="1" dirty="0">
                          <a:solidFill>
                            <a:srgbClr val="9AA5CC"/>
                          </a:solidFill>
                          <a:latin typeface="Calibri" pitchFamily="34" charset="0"/>
                          <a:ea typeface="Calibri" pitchFamily="34" charset="-122"/>
                          <a:cs typeface="Calibri" pitchFamily="34" charset="-120"/>
                        </a:rPr>
                        <a:t>Increasing aperture always helps</a:t>
                      </a:r>
                      <a:endParaRPr lang="en-US" sz="1200" dirty="0">
                        <a:latin typeface="Calibri" charset="0"/>
                        <a:ea typeface="Calibri" charset="0"/>
                        <a:cs typeface="Calibri" charset="0"/>
                      </a:endParaRPr>
                    </a:p>
                  </a:txBody>
                  <a:tcPr marL="76200" marR="76200" marT="76200" marB="76200" anchor="ctr">
                    <a:lnL w="25400" cap="flat" cmpd="sng" algn="ctr">
                      <a:solidFill>
                        <a:srgbClr val="0A0E27"/>
                      </a:solidFill>
                      <a:prstDash val="solid"/>
                      <a:round/>
                      <a:headEnd type="none" w="med" len="med"/>
                      <a:tailEnd type="none" w="med" len="med"/>
                    </a:lnL>
                    <a:lnR w="25400" cap="flat" cmpd="sng" algn="ctr">
                      <a:solidFill>
                        <a:srgbClr val="0A0E27"/>
                      </a:solidFill>
                      <a:prstDash val="solid"/>
                      <a:round/>
                      <a:headEnd type="none" w="med" len="med"/>
                      <a:tailEnd type="none" w="med" len="med"/>
                    </a:lnR>
                    <a:lnT w="25400" cap="flat" cmpd="sng" algn="ctr">
                      <a:solidFill>
                        <a:srgbClr val="0A0E27"/>
                      </a:solidFill>
                      <a:prstDash val="solid"/>
                      <a:round/>
                      <a:headEnd type="none" w="med" len="med"/>
                      <a:tailEnd type="none" w="med" len="med"/>
                    </a:lnT>
                    <a:lnB w="25400" cap="flat" cmpd="sng" algn="ctr">
                      <a:solidFill>
                        <a:srgbClr val="0A0E27"/>
                      </a:solidFill>
                      <a:prstDash val="solid"/>
                      <a:round/>
                      <a:headEnd type="none" w="med" len="med"/>
                      <a:tailEnd type="none" w="med" len="med"/>
                    </a:lnB>
                    <a:solidFill>
                      <a:srgbClr val="1C2450"/>
                    </a:solidFill>
                  </a:tcPr>
                </a:tc>
                <a:tc>
                  <a:txBody>
                    <a:bodyPr/>
                    <a:lstStyle/>
                    <a:p>
                      <a:pPr marL="0" indent="0" algn="l">
                        <a:buNone/>
                      </a:pPr>
                      <a:r>
                        <a:rPr lang="en-US" sz="1200" dirty="0">
                          <a:solidFill>
                            <a:srgbClr val="EAEEFB"/>
                          </a:solidFill>
                          <a:latin typeface="Calibri" pitchFamily="34" charset="0"/>
                          <a:ea typeface="Calibri" pitchFamily="34" charset="-122"/>
                          <a:cs typeface="Calibri" pitchFamily="34" charset="-120"/>
                        </a:rPr>
                        <a:t>Dark Nebulae, Large Planetary Nebulae, Open Clusters</a:t>
                      </a:r>
                      <a:endParaRPr lang="en-US" sz="1200" dirty="0">
                        <a:latin typeface="Calibri" charset="0"/>
                        <a:ea typeface="Calibri" charset="0"/>
                        <a:cs typeface="Calibri" charset="0"/>
                      </a:endParaRPr>
                    </a:p>
                  </a:txBody>
                  <a:tcPr marL="76200" marR="76200" marT="76200" marB="76200" anchor="ctr">
                    <a:lnL w="25400" cap="flat" cmpd="sng" algn="ctr">
                      <a:solidFill>
                        <a:srgbClr val="0A0E27"/>
                      </a:solidFill>
                      <a:prstDash val="solid"/>
                      <a:round/>
                      <a:headEnd type="none" w="med" len="med"/>
                      <a:tailEnd type="none" w="med" len="med"/>
                    </a:lnL>
                    <a:lnR w="25400" cap="flat" cmpd="sng" algn="ctr">
                      <a:solidFill>
                        <a:srgbClr val="0A0E27"/>
                      </a:solidFill>
                      <a:prstDash val="solid"/>
                      <a:round/>
                      <a:headEnd type="none" w="med" len="med"/>
                      <a:tailEnd type="none" w="med" len="med"/>
                    </a:lnR>
                    <a:lnT w="25400" cap="flat" cmpd="sng" algn="ctr">
                      <a:solidFill>
                        <a:srgbClr val="0A0E27"/>
                      </a:solidFill>
                      <a:prstDash val="solid"/>
                      <a:round/>
                      <a:headEnd type="none" w="med" len="med"/>
                      <a:tailEnd type="none" w="med" len="med"/>
                    </a:lnT>
                    <a:lnB w="25400" cap="flat" cmpd="sng" algn="ctr">
                      <a:solidFill>
                        <a:srgbClr val="0A0E27"/>
                      </a:solidFill>
                      <a:prstDash val="solid"/>
                      <a:round/>
                      <a:headEnd type="none" w="med" len="med"/>
                      <a:tailEnd type="none" w="med" len="med"/>
                    </a:lnB>
                    <a:solidFill>
                      <a:srgbClr val="141A3C"/>
                    </a:solidFill>
                  </a:tcPr>
                </a:tc>
                <a:tc>
                  <a:txBody>
                    <a:bodyPr/>
                    <a:lstStyle/>
                    <a:p>
                      <a:pPr marL="0" indent="0" algn="l">
                        <a:buNone/>
                      </a:pPr>
                      <a:r>
                        <a:rPr lang="en-US" sz="1200" dirty="0">
                          <a:solidFill>
                            <a:schemeClr val="bg1"/>
                          </a:solidFill>
                          <a:latin typeface="Calibri" pitchFamily="34" charset="0"/>
                          <a:ea typeface="Calibri" pitchFamily="34" charset="-122"/>
                          <a:cs typeface="Calibri" pitchFamily="34" charset="-120"/>
                        </a:rPr>
                        <a:t>Low f-Ratio Telescopes</a:t>
                      </a:r>
                    </a:p>
                    <a:p>
                      <a:pPr marL="0" indent="0" algn="l">
                        <a:buNone/>
                      </a:pPr>
                      <a:r>
                        <a:rPr lang="en-US" sz="1200" dirty="0">
                          <a:solidFill>
                            <a:srgbClr val="56C7E8"/>
                          </a:solidFill>
                          <a:latin typeface="Calibri" pitchFamily="34" charset="0"/>
                          <a:ea typeface="Calibri" pitchFamily="34" charset="-122"/>
                          <a:cs typeface="Calibri" pitchFamily="34" charset="-120"/>
                        </a:rPr>
                        <a:t>Refractors, Dobsonian, Binoculars, Schmidt-Cassegrain</a:t>
                      </a:r>
                      <a:endParaRPr lang="en-US" sz="1200" dirty="0">
                        <a:latin typeface="Calibri" charset="0"/>
                        <a:ea typeface="Calibri" charset="0"/>
                        <a:cs typeface="Calibri" charset="0"/>
                      </a:endParaRPr>
                    </a:p>
                  </a:txBody>
                  <a:tcPr marL="76200" marR="76200" marT="76200" marB="76200" anchor="ctr">
                    <a:lnL w="25400" cap="flat" cmpd="sng" algn="ctr">
                      <a:solidFill>
                        <a:srgbClr val="0A0E27"/>
                      </a:solidFill>
                      <a:prstDash val="solid"/>
                      <a:round/>
                      <a:headEnd type="none" w="med" len="med"/>
                      <a:tailEnd type="none" w="med" len="med"/>
                    </a:lnL>
                    <a:lnR w="25400" cap="flat" cmpd="sng" algn="ctr">
                      <a:solidFill>
                        <a:srgbClr val="0A0E27"/>
                      </a:solidFill>
                      <a:prstDash val="solid"/>
                      <a:round/>
                      <a:headEnd type="none" w="med" len="med"/>
                      <a:tailEnd type="none" w="med" len="med"/>
                    </a:lnR>
                    <a:lnT w="25400" cap="flat" cmpd="sng" algn="ctr">
                      <a:solidFill>
                        <a:srgbClr val="0A0E27"/>
                      </a:solidFill>
                      <a:prstDash val="solid"/>
                      <a:round/>
                      <a:headEnd type="none" w="med" len="med"/>
                      <a:tailEnd type="none" w="med" len="med"/>
                    </a:lnT>
                    <a:lnB w="25400" cap="flat" cmpd="sng" algn="ctr">
                      <a:solidFill>
                        <a:srgbClr val="0A0E27"/>
                      </a:solidFill>
                      <a:prstDash val="solid"/>
                      <a:round/>
                      <a:headEnd type="none" w="med" len="med"/>
                      <a:tailEnd type="none" w="med" len="med"/>
                    </a:lnB>
                    <a:solidFill>
                      <a:srgbClr val="141A3C"/>
                    </a:solidFill>
                  </a:tcPr>
                </a:tc>
                <a:extLst>
                  <a:ext uri="{0D108BD9-81ED-4DB2-BD59-A6C34878D82A}">
                    <a16:rowId xmlns:a16="http://schemas.microsoft.com/office/drawing/2014/main" val="10003"/>
                  </a:ext>
                </a:extLst>
              </a:tr>
              <a:tr h="749808">
                <a:tc>
                  <a:txBody>
                    <a:bodyPr/>
                    <a:lstStyle/>
                    <a:p>
                      <a:pPr marL="0" indent="0" algn="l">
                        <a:buNone/>
                      </a:pPr>
                      <a:r>
                        <a:rPr lang="en-US" sz="1300" b="1" dirty="0">
                          <a:solidFill>
                            <a:srgbClr val="EAEEFB"/>
                          </a:solidFill>
                          <a:latin typeface="Calibri" pitchFamily="34" charset="0"/>
                          <a:ea typeface="Calibri" pitchFamily="34" charset="-122"/>
                          <a:cs typeface="Calibri" pitchFamily="34" charset="-120"/>
                        </a:rPr>
                        <a:t>City Viewing (Bortle 5-8)
</a:t>
                      </a:r>
                      <a:r>
                        <a:rPr lang="en-US" sz="1100" i="1" dirty="0">
                          <a:solidFill>
                            <a:srgbClr val="9AA5CC"/>
                          </a:solidFill>
                          <a:latin typeface="Calibri" pitchFamily="34" charset="0"/>
                          <a:ea typeface="Calibri" pitchFamily="34" charset="-122"/>
                          <a:cs typeface="Calibri" pitchFamily="34" charset="-120"/>
                        </a:rPr>
                        <a:t>Aperture can’t help</a:t>
                      </a:r>
                      <a:endParaRPr lang="en-US" sz="1200" dirty="0">
                        <a:latin typeface="Calibri" charset="0"/>
                        <a:ea typeface="Calibri" charset="0"/>
                        <a:cs typeface="Calibri" charset="0"/>
                      </a:endParaRPr>
                    </a:p>
                  </a:txBody>
                  <a:tcPr marL="76200" marR="76200" marT="76200" marB="76200" anchor="ctr">
                    <a:lnL w="25400" cap="flat" cmpd="sng" algn="ctr">
                      <a:solidFill>
                        <a:srgbClr val="0A0E27"/>
                      </a:solidFill>
                      <a:prstDash val="solid"/>
                      <a:round/>
                      <a:headEnd type="none" w="med" len="med"/>
                      <a:tailEnd type="none" w="med" len="med"/>
                    </a:lnL>
                    <a:lnR w="25400" cap="flat" cmpd="sng" algn="ctr">
                      <a:solidFill>
                        <a:srgbClr val="0A0E27"/>
                      </a:solidFill>
                      <a:prstDash val="solid"/>
                      <a:round/>
                      <a:headEnd type="none" w="med" len="med"/>
                      <a:tailEnd type="none" w="med" len="med"/>
                    </a:lnR>
                    <a:lnT w="25400" cap="flat" cmpd="sng" algn="ctr">
                      <a:solidFill>
                        <a:srgbClr val="0A0E27"/>
                      </a:solidFill>
                      <a:prstDash val="solid"/>
                      <a:round/>
                      <a:headEnd type="none" w="med" len="med"/>
                      <a:tailEnd type="none" w="med" len="med"/>
                    </a:lnT>
                    <a:lnB w="25400" cap="flat" cmpd="sng" algn="ctr">
                      <a:solidFill>
                        <a:srgbClr val="0A0E27"/>
                      </a:solidFill>
                      <a:prstDash val="solid"/>
                      <a:round/>
                      <a:headEnd type="none" w="med" len="med"/>
                      <a:tailEnd type="none" w="med" len="med"/>
                    </a:lnB>
                    <a:solidFill>
                      <a:srgbClr val="1C2450"/>
                    </a:solidFill>
                  </a:tcPr>
                </a:tc>
                <a:tc>
                  <a:txBody>
                    <a:bodyPr/>
                    <a:lstStyle/>
                    <a:p>
                      <a:pPr marL="0" indent="0" algn="l">
                        <a:buNone/>
                      </a:pPr>
                      <a:r>
                        <a:rPr lang="en-US" sz="1200" strike="sngStrike" dirty="0">
                          <a:solidFill>
                            <a:srgbClr val="6A76A8"/>
                          </a:solidFill>
                          <a:latin typeface="Calibri" pitchFamily="34" charset="0"/>
                          <a:ea typeface="Calibri" pitchFamily="34" charset="-122"/>
                          <a:cs typeface="Calibri" pitchFamily="34" charset="-120"/>
                        </a:rPr>
                        <a:t>Galaxies, Nebulae, Dark Nebulae, Large Planetary Nebulae, Open &amp; Globular Clusters</a:t>
                      </a:r>
                      <a:endParaRPr lang="en-US" sz="1200" dirty="0">
                        <a:latin typeface="Calibri" charset="0"/>
                        <a:ea typeface="Calibri" charset="0"/>
                        <a:cs typeface="Calibri" charset="0"/>
                      </a:endParaRPr>
                    </a:p>
                  </a:txBody>
                  <a:tcPr marL="76200" marR="76200" marT="76200" marB="76200" anchor="ctr">
                    <a:lnL w="25400" cap="flat" cmpd="sng" algn="ctr">
                      <a:solidFill>
                        <a:srgbClr val="0A0E27"/>
                      </a:solidFill>
                      <a:prstDash val="solid"/>
                      <a:round/>
                      <a:headEnd type="none" w="med" len="med"/>
                      <a:tailEnd type="none" w="med" len="med"/>
                    </a:lnL>
                    <a:lnR w="25400" cap="flat" cmpd="sng" algn="ctr">
                      <a:solidFill>
                        <a:srgbClr val="0A0E27"/>
                      </a:solidFill>
                      <a:prstDash val="solid"/>
                      <a:round/>
                      <a:headEnd type="none" w="med" len="med"/>
                      <a:tailEnd type="none" w="med" len="med"/>
                    </a:lnR>
                    <a:lnT w="25400" cap="flat" cmpd="sng" algn="ctr">
                      <a:solidFill>
                        <a:srgbClr val="0A0E27"/>
                      </a:solidFill>
                      <a:prstDash val="solid"/>
                      <a:round/>
                      <a:headEnd type="none" w="med" len="med"/>
                      <a:tailEnd type="none" w="med" len="med"/>
                    </a:lnT>
                    <a:lnB w="25400" cap="flat" cmpd="sng" algn="ctr">
                      <a:solidFill>
                        <a:srgbClr val="0A0E27"/>
                      </a:solidFill>
                      <a:prstDash val="solid"/>
                      <a:round/>
                      <a:headEnd type="none" w="med" len="med"/>
                      <a:tailEnd type="none" w="med" len="med"/>
                    </a:lnB>
                    <a:solidFill>
                      <a:srgbClr val="141A3C"/>
                    </a:solidFill>
                  </a:tcPr>
                </a:tc>
                <a:tc>
                  <a:txBody>
                    <a:bodyPr/>
                    <a:lstStyle/>
                    <a:p>
                      <a:pPr marL="0" indent="0" algn="l">
                        <a:buNone/>
                      </a:pPr>
                      <a:r>
                        <a:rPr lang="en-US" sz="1200" dirty="0">
                          <a:solidFill>
                            <a:srgbClr val="F97066"/>
                          </a:solidFill>
                          <a:latin typeface="Calibri" pitchFamily="34" charset="0"/>
                          <a:ea typeface="Calibri" pitchFamily="34" charset="-122"/>
                          <a:cs typeface="Calibri" pitchFamily="34" charset="-120"/>
                        </a:rPr>
                        <a:t>No point trying to view most of these objects in the city</a:t>
                      </a:r>
                      <a:endParaRPr lang="en-US" sz="1200" dirty="0">
                        <a:latin typeface="Calibri" charset="0"/>
                        <a:ea typeface="Calibri" charset="0"/>
                        <a:cs typeface="Calibri" charset="0"/>
                      </a:endParaRPr>
                    </a:p>
                  </a:txBody>
                  <a:tcPr marL="76200" marR="76200" marT="76200" marB="76200" anchor="ctr">
                    <a:lnL w="25400" cap="flat" cmpd="sng" algn="ctr">
                      <a:solidFill>
                        <a:srgbClr val="0A0E27"/>
                      </a:solidFill>
                      <a:prstDash val="solid"/>
                      <a:round/>
                      <a:headEnd type="none" w="med" len="med"/>
                      <a:tailEnd type="none" w="med" len="med"/>
                    </a:lnL>
                    <a:lnR w="25400" cap="flat" cmpd="sng" algn="ctr">
                      <a:solidFill>
                        <a:srgbClr val="0A0E27"/>
                      </a:solidFill>
                      <a:prstDash val="solid"/>
                      <a:round/>
                      <a:headEnd type="none" w="med" len="med"/>
                      <a:tailEnd type="none" w="med" len="med"/>
                    </a:lnR>
                    <a:lnT w="25400" cap="flat" cmpd="sng" algn="ctr">
                      <a:solidFill>
                        <a:srgbClr val="0A0E27"/>
                      </a:solidFill>
                      <a:prstDash val="solid"/>
                      <a:round/>
                      <a:headEnd type="none" w="med" len="med"/>
                      <a:tailEnd type="none" w="med" len="med"/>
                    </a:lnT>
                    <a:lnB w="25400" cap="flat" cmpd="sng" algn="ctr">
                      <a:solidFill>
                        <a:srgbClr val="0A0E27"/>
                      </a:solidFill>
                      <a:prstDash val="solid"/>
                      <a:round/>
                      <a:headEnd type="none" w="med" len="med"/>
                      <a:tailEnd type="none" w="med" len="med"/>
                    </a:lnB>
                    <a:solidFill>
                      <a:srgbClr val="141A3C"/>
                    </a:solidFill>
                  </a:tcPr>
                </a:tc>
                <a:extLst>
                  <a:ext uri="{0D108BD9-81ED-4DB2-BD59-A6C34878D82A}">
                    <a16:rowId xmlns:a16="http://schemas.microsoft.com/office/drawing/2014/main" val="10004"/>
                  </a:ext>
                </a:extLst>
              </a:tr>
              <a:tr h="749808">
                <a:tc>
                  <a:txBody>
                    <a:bodyPr/>
                    <a:lstStyle/>
                    <a:p>
                      <a:pPr marL="0" indent="0" algn="l">
                        <a:buNone/>
                      </a:pPr>
                      <a:r>
                        <a:rPr lang="en-US" sz="1300" b="1" dirty="0">
                          <a:solidFill>
                            <a:srgbClr val="EAEEFB"/>
                          </a:solidFill>
                          <a:latin typeface="Calibri" pitchFamily="34" charset="0"/>
                          <a:ea typeface="Calibri" pitchFamily="34" charset="-122"/>
                          <a:cs typeface="Calibri" pitchFamily="34" charset="-120"/>
                        </a:rPr>
                        <a:t>City Viewing (Bortle 5-8)
</a:t>
                      </a:r>
                      <a:r>
                        <a:rPr lang="en-US" sz="1100" i="1" dirty="0">
                          <a:solidFill>
                            <a:srgbClr val="9AA5CC"/>
                          </a:solidFill>
                          <a:latin typeface="Calibri" pitchFamily="34" charset="0"/>
                          <a:ea typeface="Calibri" pitchFamily="34" charset="-122"/>
                          <a:cs typeface="Calibri" pitchFamily="34" charset="-120"/>
                        </a:rPr>
                        <a:t>Larger apertures matter less</a:t>
                      </a:r>
                      <a:endParaRPr lang="en-US" sz="1200" dirty="0">
                        <a:latin typeface="Calibri" charset="0"/>
                        <a:ea typeface="Calibri" charset="0"/>
                        <a:cs typeface="Calibri" charset="0"/>
                      </a:endParaRPr>
                    </a:p>
                  </a:txBody>
                  <a:tcPr marL="76200" marR="76200" marT="76200" marB="76200" anchor="ctr">
                    <a:lnL w="25400" cap="flat" cmpd="sng" algn="ctr">
                      <a:solidFill>
                        <a:srgbClr val="0A0E27"/>
                      </a:solidFill>
                      <a:prstDash val="solid"/>
                      <a:round/>
                      <a:headEnd type="none" w="med" len="med"/>
                      <a:tailEnd type="none" w="med" len="med"/>
                    </a:lnL>
                    <a:lnR w="25400" cap="flat" cmpd="sng" algn="ctr">
                      <a:solidFill>
                        <a:srgbClr val="0A0E27"/>
                      </a:solidFill>
                      <a:prstDash val="solid"/>
                      <a:round/>
                      <a:headEnd type="none" w="med" len="med"/>
                      <a:tailEnd type="none" w="med" len="med"/>
                    </a:lnR>
                    <a:lnT w="25400" cap="flat" cmpd="sng" algn="ctr">
                      <a:solidFill>
                        <a:srgbClr val="0A0E27"/>
                      </a:solidFill>
                      <a:prstDash val="solid"/>
                      <a:round/>
                      <a:headEnd type="none" w="med" len="med"/>
                      <a:tailEnd type="none" w="med" len="med"/>
                    </a:lnT>
                    <a:lnB w="25400" cap="flat" cmpd="sng" algn="ctr">
                      <a:solidFill>
                        <a:srgbClr val="0A0E27"/>
                      </a:solidFill>
                      <a:prstDash val="solid"/>
                      <a:round/>
                      <a:headEnd type="none" w="med" len="med"/>
                      <a:tailEnd type="none" w="med" len="med"/>
                    </a:lnB>
                    <a:solidFill>
                      <a:srgbClr val="1C2450"/>
                    </a:solidFill>
                  </a:tcPr>
                </a:tc>
                <a:tc>
                  <a:txBody>
                    <a:bodyPr/>
                    <a:lstStyle/>
                    <a:p>
                      <a:pPr marL="0" indent="0" algn="l">
                        <a:buNone/>
                      </a:pPr>
                      <a:r>
                        <a:rPr lang="en-US" sz="1200" dirty="0">
                          <a:solidFill>
                            <a:srgbClr val="EAEEFB"/>
                          </a:solidFill>
                          <a:latin typeface="Calibri" pitchFamily="34" charset="0"/>
                          <a:ea typeface="Calibri" pitchFamily="34" charset="-122"/>
                          <a:cs typeface="Calibri" pitchFamily="34" charset="-120"/>
                        </a:rPr>
                        <a:t>Solar System, Double/Multiple Stars, Small Planetary Nebulae, Open Clusters</a:t>
                      </a:r>
                      <a:endParaRPr lang="en-US" sz="1200" dirty="0">
                        <a:latin typeface="Calibri" charset="0"/>
                        <a:ea typeface="Calibri" charset="0"/>
                        <a:cs typeface="Calibri" charset="0"/>
                      </a:endParaRPr>
                    </a:p>
                  </a:txBody>
                  <a:tcPr marL="76200" marR="76200" marT="76200" marB="76200" anchor="ctr">
                    <a:lnL w="25400" cap="flat" cmpd="sng" algn="ctr">
                      <a:solidFill>
                        <a:srgbClr val="0A0E27"/>
                      </a:solidFill>
                      <a:prstDash val="solid"/>
                      <a:round/>
                      <a:headEnd type="none" w="med" len="med"/>
                      <a:tailEnd type="none" w="med" len="med"/>
                    </a:lnL>
                    <a:lnR w="25400" cap="flat" cmpd="sng" algn="ctr">
                      <a:solidFill>
                        <a:srgbClr val="0A0E27"/>
                      </a:solidFill>
                      <a:prstDash val="solid"/>
                      <a:round/>
                      <a:headEnd type="none" w="med" len="med"/>
                      <a:tailEnd type="none" w="med" len="med"/>
                    </a:lnR>
                    <a:lnT w="25400" cap="flat" cmpd="sng" algn="ctr">
                      <a:solidFill>
                        <a:srgbClr val="0A0E27"/>
                      </a:solidFill>
                      <a:prstDash val="solid"/>
                      <a:round/>
                      <a:headEnd type="none" w="med" len="med"/>
                      <a:tailEnd type="none" w="med" len="med"/>
                    </a:lnT>
                    <a:lnB w="25400" cap="flat" cmpd="sng" algn="ctr">
                      <a:solidFill>
                        <a:srgbClr val="0A0E27"/>
                      </a:solidFill>
                      <a:prstDash val="solid"/>
                      <a:round/>
                      <a:headEnd type="none" w="med" len="med"/>
                      <a:tailEnd type="none" w="med" len="med"/>
                    </a:lnB>
                    <a:solidFill>
                      <a:srgbClr val="141A3C"/>
                    </a:solidFill>
                  </a:tcPr>
                </a:tc>
                <a:tc>
                  <a:txBody>
                    <a:bodyPr/>
                    <a:lstStyle/>
                    <a:p>
                      <a:pPr marL="0" indent="0" algn="l">
                        <a:buNone/>
                      </a:pPr>
                      <a:r>
                        <a:rPr lang="en-US" sz="1200" dirty="0">
                          <a:solidFill>
                            <a:schemeClr val="bg1"/>
                          </a:solidFill>
                          <a:latin typeface="Calibri" pitchFamily="34" charset="0"/>
                          <a:ea typeface="Calibri" pitchFamily="34" charset="-122"/>
                          <a:cs typeface="Calibri" pitchFamily="34" charset="-120"/>
                        </a:rPr>
                        <a:t>High f-Ratio Telescopes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56C7E8"/>
                          </a:solidFill>
                          <a:latin typeface="Calibri" pitchFamily="34" charset="0"/>
                          <a:ea typeface="Calibri" pitchFamily="34" charset="-122"/>
                          <a:cs typeface="Calibri" pitchFamily="34" charset="-120"/>
                        </a:rPr>
                        <a:t>Maksutov-Cassegrain (best), Schmidt-Cassegrain, Dobsonian</a:t>
                      </a:r>
                      <a:endParaRPr lang="en-US" sz="1200" dirty="0">
                        <a:latin typeface="Calibri" charset="0"/>
                        <a:ea typeface="Calibri" charset="0"/>
                        <a:cs typeface="Calibri" charset="0"/>
                      </a:endParaRPr>
                    </a:p>
                  </a:txBody>
                  <a:tcPr marL="76200" marR="76200" marT="76200" marB="76200" anchor="ctr">
                    <a:lnL w="25400" cap="flat" cmpd="sng" algn="ctr">
                      <a:solidFill>
                        <a:srgbClr val="0A0E27"/>
                      </a:solidFill>
                      <a:prstDash val="solid"/>
                      <a:round/>
                      <a:headEnd type="none" w="med" len="med"/>
                      <a:tailEnd type="none" w="med" len="med"/>
                    </a:lnL>
                    <a:lnR w="25400" cap="flat" cmpd="sng" algn="ctr">
                      <a:solidFill>
                        <a:srgbClr val="0A0E27"/>
                      </a:solidFill>
                      <a:prstDash val="solid"/>
                      <a:round/>
                      <a:headEnd type="none" w="med" len="med"/>
                      <a:tailEnd type="none" w="med" len="med"/>
                    </a:lnR>
                    <a:lnT w="25400" cap="flat" cmpd="sng" algn="ctr">
                      <a:solidFill>
                        <a:srgbClr val="0A0E27"/>
                      </a:solidFill>
                      <a:prstDash val="solid"/>
                      <a:round/>
                      <a:headEnd type="none" w="med" len="med"/>
                      <a:tailEnd type="none" w="med" len="med"/>
                    </a:lnT>
                    <a:lnB w="25400" cap="flat" cmpd="sng" algn="ctr">
                      <a:solidFill>
                        <a:srgbClr val="0A0E27"/>
                      </a:solidFill>
                      <a:prstDash val="solid"/>
                      <a:round/>
                      <a:headEnd type="none" w="med" len="med"/>
                      <a:tailEnd type="none" w="med" len="med"/>
                    </a:lnB>
                    <a:solidFill>
                      <a:srgbClr val="141A3C"/>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A0E27"/>
        </a:solidFill>
        <a:effectLst/>
      </p:bgPr>
    </p:bg>
    <p:spTree>
      <p:nvGrpSpPr>
        <p:cNvPr id="1" name="">
          <a:extLst>
            <a:ext uri="{FF2B5EF4-FFF2-40B4-BE49-F238E27FC236}">
              <a16:creationId xmlns:a16="http://schemas.microsoft.com/office/drawing/2014/main" id="{C6F95136-2E01-6964-4A9A-96160335892B}"/>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DCA64C37-0FA0-99BA-0359-ECBCEE2FF371}"/>
              </a:ext>
            </a:extLst>
          </p:cNvPr>
          <p:cNvSpPr/>
          <p:nvPr/>
        </p:nvSpPr>
        <p:spPr>
          <a:xfrm>
            <a:off x="640080" y="822960"/>
            <a:ext cx="41148" cy="41148"/>
          </a:xfrm>
          <a:prstGeom prst="ellipse">
            <a:avLst/>
          </a:prstGeom>
          <a:solidFill>
            <a:srgbClr val="F4B942">
              <a:alpha val="65000"/>
            </a:srgbClr>
          </a:solidFill>
          <a:ln/>
        </p:spPr>
      </p:sp>
      <p:sp>
        <p:nvSpPr>
          <p:cNvPr id="3" name="Shape 1">
            <a:extLst>
              <a:ext uri="{FF2B5EF4-FFF2-40B4-BE49-F238E27FC236}">
                <a16:creationId xmlns:a16="http://schemas.microsoft.com/office/drawing/2014/main" id="{218B5AD8-C006-99C0-80C9-41795A3E001F}"/>
              </a:ext>
            </a:extLst>
          </p:cNvPr>
          <p:cNvSpPr/>
          <p:nvPr/>
        </p:nvSpPr>
        <p:spPr>
          <a:xfrm>
            <a:off x="1920240" y="457200"/>
            <a:ext cx="25603" cy="25603"/>
          </a:xfrm>
          <a:prstGeom prst="ellipse">
            <a:avLst/>
          </a:prstGeom>
          <a:solidFill>
            <a:srgbClr val="56C7E8">
              <a:alpha val="45000"/>
            </a:srgbClr>
          </a:solidFill>
          <a:ln/>
        </p:spPr>
      </p:sp>
      <p:sp>
        <p:nvSpPr>
          <p:cNvPr id="4" name="Shape 2">
            <a:extLst>
              <a:ext uri="{FF2B5EF4-FFF2-40B4-BE49-F238E27FC236}">
                <a16:creationId xmlns:a16="http://schemas.microsoft.com/office/drawing/2014/main" id="{8CF9F721-D109-768E-0ABB-FDD9F0621938}"/>
              </a:ext>
            </a:extLst>
          </p:cNvPr>
          <p:cNvSpPr/>
          <p:nvPr/>
        </p:nvSpPr>
        <p:spPr>
          <a:xfrm>
            <a:off x="3108960" y="1188720"/>
            <a:ext cx="25603" cy="25603"/>
          </a:xfrm>
          <a:prstGeom prst="ellipse">
            <a:avLst/>
          </a:prstGeom>
          <a:solidFill>
            <a:srgbClr val="56C7E8">
              <a:alpha val="65000"/>
            </a:srgbClr>
          </a:solidFill>
          <a:ln/>
        </p:spPr>
      </p:sp>
      <p:sp>
        <p:nvSpPr>
          <p:cNvPr id="5" name="Shape 3">
            <a:extLst>
              <a:ext uri="{FF2B5EF4-FFF2-40B4-BE49-F238E27FC236}">
                <a16:creationId xmlns:a16="http://schemas.microsoft.com/office/drawing/2014/main" id="{3E54E2A9-07BC-1E7B-F526-CAD254E12071}"/>
              </a:ext>
            </a:extLst>
          </p:cNvPr>
          <p:cNvSpPr/>
          <p:nvPr/>
        </p:nvSpPr>
        <p:spPr>
          <a:xfrm>
            <a:off x="10881360" y="731520"/>
            <a:ext cx="41148" cy="41148"/>
          </a:xfrm>
          <a:prstGeom prst="ellipse">
            <a:avLst/>
          </a:prstGeom>
          <a:solidFill>
            <a:srgbClr val="56C7E8">
              <a:alpha val="45000"/>
            </a:srgbClr>
          </a:solidFill>
          <a:ln/>
        </p:spPr>
      </p:sp>
      <p:sp>
        <p:nvSpPr>
          <p:cNvPr id="6" name="Shape 4">
            <a:extLst>
              <a:ext uri="{FF2B5EF4-FFF2-40B4-BE49-F238E27FC236}">
                <a16:creationId xmlns:a16="http://schemas.microsoft.com/office/drawing/2014/main" id="{3DCA7EDF-FB1F-33ED-13CF-B6B659FAF780}"/>
              </a:ext>
            </a:extLst>
          </p:cNvPr>
          <p:cNvSpPr/>
          <p:nvPr/>
        </p:nvSpPr>
        <p:spPr>
          <a:xfrm>
            <a:off x="11521440" y="1737360"/>
            <a:ext cx="25603" cy="25603"/>
          </a:xfrm>
          <a:prstGeom prst="ellipse">
            <a:avLst/>
          </a:prstGeom>
          <a:solidFill>
            <a:srgbClr val="F4B942">
              <a:alpha val="65000"/>
            </a:srgbClr>
          </a:solidFill>
          <a:ln/>
        </p:spPr>
      </p:sp>
      <p:sp>
        <p:nvSpPr>
          <p:cNvPr id="7" name="Shape 5">
            <a:extLst>
              <a:ext uri="{FF2B5EF4-FFF2-40B4-BE49-F238E27FC236}">
                <a16:creationId xmlns:a16="http://schemas.microsoft.com/office/drawing/2014/main" id="{65979597-E973-AB53-4ED8-EAA7C7C0A0D1}"/>
              </a:ext>
            </a:extLst>
          </p:cNvPr>
          <p:cNvSpPr/>
          <p:nvPr/>
        </p:nvSpPr>
        <p:spPr>
          <a:xfrm>
            <a:off x="11155680" y="3108960"/>
            <a:ext cx="25603" cy="25603"/>
          </a:xfrm>
          <a:prstGeom prst="ellipse">
            <a:avLst/>
          </a:prstGeom>
          <a:solidFill>
            <a:srgbClr val="56C7E8">
              <a:alpha val="45000"/>
            </a:srgbClr>
          </a:solidFill>
          <a:ln/>
        </p:spPr>
      </p:sp>
      <p:sp>
        <p:nvSpPr>
          <p:cNvPr id="8" name="Shape 6">
            <a:extLst>
              <a:ext uri="{FF2B5EF4-FFF2-40B4-BE49-F238E27FC236}">
                <a16:creationId xmlns:a16="http://schemas.microsoft.com/office/drawing/2014/main" id="{D49C0DBB-4AD9-49B8-154A-235D828D649A}"/>
              </a:ext>
            </a:extLst>
          </p:cNvPr>
          <p:cNvSpPr/>
          <p:nvPr/>
        </p:nvSpPr>
        <p:spPr>
          <a:xfrm>
            <a:off x="457200" y="2834640"/>
            <a:ext cx="41148" cy="41148"/>
          </a:xfrm>
          <a:prstGeom prst="ellipse">
            <a:avLst/>
          </a:prstGeom>
          <a:solidFill>
            <a:srgbClr val="56C7E8">
              <a:alpha val="65000"/>
            </a:srgbClr>
          </a:solidFill>
          <a:ln/>
        </p:spPr>
      </p:sp>
      <p:sp>
        <p:nvSpPr>
          <p:cNvPr id="9" name="Shape 7">
            <a:extLst>
              <a:ext uri="{FF2B5EF4-FFF2-40B4-BE49-F238E27FC236}">
                <a16:creationId xmlns:a16="http://schemas.microsoft.com/office/drawing/2014/main" id="{4DC0DABF-AF2A-2167-CB28-81436DF064F2}"/>
              </a:ext>
            </a:extLst>
          </p:cNvPr>
          <p:cNvSpPr/>
          <p:nvPr/>
        </p:nvSpPr>
        <p:spPr>
          <a:xfrm>
            <a:off x="1005840" y="4754880"/>
            <a:ext cx="25603" cy="25603"/>
          </a:xfrm>
          <a:prstGeom prst="ellipse">
            <a:avLst/>
          </a:prstGeom>
          <a:solidFill>
            <a:srgbClr val="56C7E8">
              <a:alpha val="45000"/>
            </a:srgbClr>
          </a:solidFill>
          <a:ln/>
        </p:spPr>
      </p:sp>
      <p:sp>
        <p:nvSpPr>
          <p:cNvPr id="10" name="Shape 8">
            <a:extLst>
              <a:ext uri="{FF2B5EF4-FFF2-40B4-BE49-F238E27FC236}">
                <a16:creationId xmlns:a16="http://schemas.microsoft.com/office/drawing/2014/main" id="{C2711E43-3904-D05B-9CE5-35320C758998}"/>
              </a:ext>
            </a:extLst>
          </p:cNvPr>
          <p:cNvSpPr/>
          <p:nvPr/>
        </p:nvSpPr>
        <p:spPr>
          <a:xfrm>
            <a:off x="731520" y="6035040"/>
            <a:ext cx="25603" cy="25603"/>
          </a:xfrm>
          <a:prstGeom prst="ellipse">
            <a:avLst/>
          </a:prstGeom>
          <a:solidFill>
            <a:srgbClr val="F4B942">
              <a:alpha val="65000"/>
            </a:srgbClr>
          </a:solidFill>
          <a:ln/>
        </p:spPr>
      </p:sp>
      <p:sp>
        <p:nvSpPr>
          <p:cNvPr id="11" name="Shape 9">
            <a:extLst>
              <a:ext uri="{FF2B5EF4-FFF2-40B4-BE49-F238E27FC236}">
                <a16:creationId xmlns:a16="http://schemas.microsoft.com/office/drawing/2014/main" id="{D6FA39F7-FB66-BA69-F71E-8CDCE81363F0}"/>
              </a:ext>
            </a:extLst>
          </p:cNvPr>
          <p:cNvSpPr/>
          <p:nvPr/>
        </p:nvSpPr>
        <p:spPr>
          <a:xfrm>
            <a:off x="11704320" y="5029200"/>
            <a:ext cx="41148" cy="41148"/>
          </a:xfrm>
          <a:prstGeom prst="ellipse">
            <a:avLst/>
          </a:prstGeom>
          <a:solidFill>
            <a:srgbClr val="56C7E8">
              <a:alpha val="45000"/>
            </a:srgbClr>
          </a:solidFill>
          <a:ln/>
        </p:spPr>
      </p:sp>
      <p:sp>
        <p:nvSpPr>
          <p:cNvPr id="12" name="Shape 10">
            <a:extLst>
              <a:ext uri="{FF2B5EF4-FFF2-40B4-BE49-F238E27FC236}">
                <a16:creationId xmlns:a16="http://schemas.microsoft.com/office/drawing/2014/main" id="{C484546D-BF53-3D73-15F7-92EBD9830704}"/>
              </a:ext>
            </a:extLst>
          </p:cNvPr>
          <p:cNvSpPr/>
          <p:nvPr/>
        </p:nvSpPr>
        <p:spPr>
          <a:xfrm>
            <a:off x="11338560" y="6126480"/>
            <a:ext cx="25603" cy="25603"/>
          </a:xfrm>
          <a:prstGeom prst="ellipse">
            <a:avLst/>
          </a:prstGeom>
          <a:solidFill>
            <a:srgbClr val="56C7E8">
              <a:alpha val="65000"/>
            </a:srgbClr>
          </a:solidFill>
          <a:ln/>
        </p:spPr>
      </p:sp>
      <p:sp>
        <p:nvSpPr>
          <p:cNvPr id="14" name="Shape 12">
            <a:extLst>
              <a:ext uri="{FF2B5EF4-FFF2-40B4-BE49-F238E27FC236}">
                <a16:creationId xmlns:a16="http://schemas.microsoft.com/office/drawing/2014/main" id="{67FE9F59-9892-CEAD-5944-5AA36B5015DB}"/>
              </a:ext>
            </a:extLst>
          </p:cNvPr>
          <p:cNvSpPr/>
          <p:nvPr/>
        </p:nvSpPr>
        <p:spPr>
          <a:xfrm>
            <a:off x="4114800" y="365760"/>
            <a:ext cx="41148" cy="41148"/>
          </a:xfrm>
          <a:prstGeom prst="ellipse">
            <a:avLst/>
          </a:prstGeom>
          <a:solidFill>
            <a:srgbClr val="F4B942">
              <a:alpha val="65000"/>
            </a:srgbClr>
          </a:solidFill>
          <a:ln/>
        </p:spPr>
      </p:sp>
      <p:sp>
        <p:nvSpPr>
          <p:cNvPr id="15" name="Shape 13">
            <a:extLst>
              <a:ext uri="{FF2B5EF4-FFF2-40B4-BE49-F238E27FC236}">
                <a16:creationId xmlns:a16="http://schemas.microsoft.com/office/drawing/2014/main" id="{AB328739-5B27-93C3-41F3-3F0A9C4E6990}"/>
              </a:ext>
            </a:extLst>
          </p:cNvPr>
          <p:cNvSpPr/>
          <p:nvPr/>
        </p:nvSpPr>
        <p:spPr>
          <a:xfrm>
            <a:off x="6217920" y="548640"/>
            <a:ext cx="25603" cy="25603"/>
          </a:xfrm>
          <a:prstGeom prst="ellipse">
            <a:avLst/>
          </a:prstGeom>
          <a:solidFill>
            <a:srgbClr val="56C7E8">
              <a:alpha val="45000"/>
            </a:srgbClr>
          </a:solidFill>
          <a:ln/>
        </p:spPr>
      </p:sp>
      <p:sp>
        <p:nvSpPr>
          <p:cNvPr id="16" name="Shape 14">
            <a:extLst>
              <a:ext uri="{FF2B5EF4-FFF2-40B4-BE49-F238E27FC236}">
                <a16:creationId xmlns:a16="http://schemas.microsoft.com/office/drawing/2014/main" id="{BA7483FF-7647-62A6-1AEB-514E7E7A25E5}"/>
              </a:ext>
            </a:extLst>
          </p:cNvPr>
          <p:cNvSpPr/>
          <p:nvPr/>
        </p:nvSpPr>
        <p:spPr>
          <a:xfrm>
            <a:off x="8412480" y="457200"/>
            <a:ext cx="25603" cy="25603"/>
          </a:xfrm>
          <a:prstGeom prst="ellipse">
            <a:avLst/>
          </a:prstGeom>
          <a:solidFill>
            <a:srgbClr val="56C7E8">
              <a:alpha val="65000"/>
            </a:srgbClr>
          </a:solidFill>
          <a:ln/>
        </p:spPr>
      </p:sp>
      <p:sp>
        <p:nvSpPr>
          <p:cNvPr id="17" name="Shape 15">
            <a:extLst>
              <a:ext uri="{FF2B5EF4-FFF2-40B4-BE49-F238E27FC236}">
                <a16:creationId xmlns:a16="http://schemas.microsoft.com/office/drawing/2014/main" id="{1543BB15-767D-7D83-71EF-5578BDD6F87B}"/>
              </a:ext>
            </a:extLst>
          </p:cNvPr>
          <p:cNvSpPr/>
          <p:nvPr/>
        </p:nvSpPr>
        <p:spPr>
          <a:xfrm>
            <a:off x="365760" y="4023360"/>
            <a:ext cx="41148" cy="41148"/>
          </a:xfrm>
          <a:prstGeom prst="ellipse">
            <a:avLst/>
          </a:prstGeom>
          <a:solidFill>
            <a:srgbClr val="56C7E8">
              <a:alpha val="45000"/>
            </a:srgbClr>
          </a:solidFill>
          <a:ln/>
        </p:spPr>
      </p:sp>
      <p:sp>
        <p:nvSpPr>
          <p:cNvPr id="18" name="Shape 16">
            <a:extLst>
              <a:ext uri="{FF2B5EF4-FFF2-40B4-BE49-F238E27FC236}">
                <a16:creationId xmlns:a16="http://schemas.microsoft.com/office/drawing/2014/main" id="{8C231ACA-66EA-6492-B7AE-B0C98E98FE38}"/>
              </a:ext>
            </a:extLst>
          </p:cNvPr>
          <p:cNvSpPr/>
          <p:nvPr/>
        </p:nvSpPr>
        <p:spPr>
          <a:xfrm>
            <a:off x="548640" y="502920"/>
            <a:ext cx="640080" cy="640080"/>
          </a:xfrm>
          <a:prstGeom prst="ellipse">
            <a:avLst/>
          </a:prstGeom>
          <a:solidFill>
            <a:srgbClr val="56C7E8"/>
          </a:solidFill>
          <a:ln/>
          <a:effectLst>
            <a:outerShdw blurRad="101600" dist="38100" dir="5400000" algn="bl" rotWithShape="0">
              <a:srgbClr val="000000">
                <a:alpha val="40000"/>
              </a:srgbClr>
            </a:outerShdw>
          </a:effectLst>
        </p:spPr>
      </p:sp>
      <p:pic>
        <p:nvPicPr>
          <p:cNvPr id="19" name="Image 0" descr="preencoded.png">
            <a:extLst>
              <a:ext uri="{FF2B5EF4-FFF2-40B4-BE49-F238E27FC236}">
                <a16:creationId xmlns:a16="http://schemas.microsoft.com/office/drawing/2014/main" id="{285FB91B-F709-D1F1-C938-3964DAA01CC4}"/>
              </a:ext>
            </a:extLst>
          </p:cNvPr>
          <p:cNvPicPr>
            <a:picLocks noChangeAspect="1"/>
          </p:cNvPicPr>
          <p:nvPr/>
        </p:nvPicPr>
        <p:blipFill>
          <a:blip r:embed="rId3"/>
          <a:stretch>
            <a:fillRect/>
          </a:stretch>
        </p:blipFill>
        <p:spPr>
          <a:xfrm>
            <a:off x="708660" y="662940"/>
            <a:ext cx="320040" cy="320040"/>
          </a:xfrm>
          <a:prstGeom prst="rect">
            <a:avLst/>
          </a:prstGeom>
        </p:spPr>
      </p:pic>
      <p:sp>
        <p:nvSpPr>
          <p:cNvPr id="20" name="Text 17">
            <a:extLst>
              <a:ext uri="{FF2B5EF4-FFF2-40B4-BE49-F238E27FC236}">
                <a16:creationId xmlns:a16="http://schemas.microsoft.com/office/drawing/2014/main" id="{3996A326-36B5-6010-D60D-27A961FB82A9}"/>
              </a:ext>
            </a:extLst>
          </p:cNvPr>
          <p:cNvSpPr/>
          <p:nvPr/>
        </p:nvSpPr>
        <p:spPr>
          <a:xfrm>
            <a:off x="1371600" y="457200"/>
            <a:ext cx="10241280" cy="731520"/>
          </a:xfrm>
          <a:prstGeom prst="rect">
            <a:avLst/>
          </a:prstGeom>
          <a:noFill/>
          <a:ln/>
        </p:spPr>
        <p:txBody>
          <a:bodyPr wrap="square" lIns="0" tIns="0" rIns="0" bIns="0" rtlCol="0" anchor="ctr"/>
          <a:lstStyle/>
          <a:p>
            <a:pPr marL="0" indent="0" algn="l">
              <a:buNone/>
            </a:pPr>
            <a:r>
              <a:rPr lang="en-US" sz="3200" b="1" dirty="0">
                <a:solidFill>
                  <a:srgbClr val="EAEEFB"/>
                </a:solidFill>
                <a:latin typeface="Cambria" pitchFamily="34" charset="0"/>
                <a:ea typeface="Cambria" pitchFamily="34" charset="-122"/>
                <a:cs typeface="Cambria" pitchFamily="34" charset="-120"/>
              </a:rPr>
              <a:t>Visit My Website: ArtCentrics.com</a:t>
            </a:r>
            <a:endParaRPr lang="en-US" sz="3200" dirty="0"/>
          </a:p>
        </p:txBody>
      </p:sp>
      <p:sp>
        <p:nvSpPr>
          <p:cNvPr id="21" name="Text 18">
            <a:extLst>
              <a:ext uri="{FF2B5EF4-FFF2-40B4-BE49-F238E27FC236}">
                <a16:creationId xmlns:a16="http://schemas.microsoft.com/office/drawing/2014/main" id="{3474665E-DA58-342E-4426-1F7B78BA650E}"/>
              </a:ext>
            </a:extLst>
          </p:cNvPr>
          <p:cNvSpPr/>
          <p:nvPr/>
        </p:nvSpPr>
        <p:spPr>
          <a:xfrm>
            <a:off x="1348740" y="1179730"/>
            <a:ext cx="10515600" cy="548640"/>
          </a:xfrm>
          <a:prstGeom prst="rect">
            <a:avLst/>
          </a:prstGeom>
          <a:noFill/>
          <a:ln/>
        </p:spPr>
        <p:txBody>
          <a:bodyPr wrap="square" lIns="0" tIns="0" rIns="0" bIns="0" rtlCol="0" anchor="ctr"/>
          <a:lstStyle/>
          <a:p>
            <a:pPr marL="0" indent="0">
              <a:buNone/>
            </a:pPr>
            <a:r>
              <a:rPr lang="en-US" sz="1800" i="1" dirty="0">
                <a:solidFill>
                  <a:srgbClr val="9AA5CC"/>
                </a:solidFill>
                <a:latin typeface="Calibri" pitchFamily="34" charset="0"/>
                <a:ea typeface="Calibri" pitchFamily="34" charset="-122"/>
                <a:cs typeface="Calibri" pitchFamily="34" charset="-120"/>
              </a:rPr>
              <a:t>Download and print the books and guides.</a:t>
            </a:r>
            <a:endParaRPr lang="en-US" sz="1800" dirty="0"/>
          </a:p>
        </p:txBody>
      </p:sp>
      <p:pic>
        <p:nvPicPr>
          <p:cNvPr id="40" name="Picture 39">
            <a:extLst>
              <a:ext uri="{FF2B5EF4-FFF2-40B4-BE49-F238E27FC236}">
                <a16:creationId xmlns:a16="http://schemas.microsoft.com/office/drawing/2014/main" id="{A5908961-E89E-9826-E9E4-2B0D5724FD14}"/>
              </a:ext>
            </a:extLst>
          </p:cNvPr>
          <p:cNvPicPr>
            <a:picLocks noChangeAspect="1"/>
          </p:cNvPicPr>
          <p:nvPr/>
        </p:nvPicPr>
        <p:blipFill>
          <a:blip r:embed="rId4"/>
          <a:stretch>
            <a:fillRect/>
          </a:stretch>
        </p:blipFill>
        <p:spPr>
          <a:xfrm>
            <a:off x="2820183" y="1794207"/>
            <a:ext cx="6352996" cy="4764747"/>
          </a:xfrm>
          <a:prstGeom prst="rect">
            <a:avLst/>
          </a:prstGeom>
        </p:spPr>
      </p:pic>
    </p:spTree>
    <p:extLst>
      <p:ext uri="{BB962C8B-B14F-4D97-AF65-F5344CB8AC3E}">
        <p14:creationId xmlns:p14="http://schemas.microsoft.com/office/powerpoint/2010/main" val="17821530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172</TotalTime>
  <Words>1233</Words>
  <Application>Microsoft Office PowerPoint</Application>
  <PresentationFormat>Widescreen</PresentationFormat>
  <Paragraphs>162</Paragraphs>
  <Slides>14</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Observation Optimization</dc:title>
  <dc:subject>PptxGenJS Presentation</dc:subject>
  <dc:creator>Observation Optimization</dc:creator>
  <cp:lastModifiedBy>James Yoder</cp:lastModifiedBy>
  <cp:revision>13</cp:revision>
  <dcterms:created xsi:type="dcterms:W3CDTF">2026-07-06T14:08:30Z</dcterms:created>
  <dcterms:modified xsi:type="dcterms:W3CDTF">2026-07-06T18:16:56Z</dcterms:modified>
</cp:coreProperties>
</file>