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
  </p:notesMasterIdLst>
  <p:sldIdLst>
    <p:sldId id="256" r:id="rId2"/>
    <p:sldId id="257" r:id="rId3"/>
    <p:sldId id="258" r:id="rId4"/>
    <p:sldId id="259" r:id="rId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38" d="100"/>
          <a:sy n="138" d="100"/>
        </p:scale>
        <p:origin x="27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9076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with the idea that a dark nebula is not an absence of stars but a curtain in front of them. Barnard himself first assumed these were true holes in the star field, and only slowly came to accept they were obscuring clouds. The size table runs from the smallest objects that suit a medium telescope at moderate power (B68, B86) up to objects best seen with binoculars or the naked eye (the Pipe, the Coalsack, the Great Rift). The Coalsack is a southern object, not visible from Arizona; it is included only as a scale reference. Point out that the physical figure for B68 comes from infrared studies of the globule, and that the largest complexes are part of the giant molecular clouds that line the plane of the galaxy.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Barnard used short-focus portrait lenses, the Willard lens at Lick in the 1890s and later the Bruce telescope from Yerkes, because only wide fields show a dark cloud against its surroundings. Numbers 52 and 172 were dropped as duplicates in the 1927 edition, and 176 to 200 were never used because the second list began at 201. That is why the catalogue reaches B370 but has 349 entries. Lynds worked from the POSS prints, recording each cloud's position, area and opacity; the 1–6 scale is the one most observing guides quote. Cultural note for the audience: long before telescopes, the Inca named dark-cloud constellations in the Milky Way, and Aboriginal Australians saw the Emu in the Sky outlined by the dark lanes from the Coalsack through Scorpius. The Herschel "hole in the sky" line is a traditional attribution rather than a documented quote.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idea is framing. A dark nebula only exists by contrast, so the eyepiece must show plenty of star field around it; an object that fills the field disappears. That is why short focal lengths and wide true fields matter more than aperture for all but the smallest clouds. Filters dim the background stars along with everything else, so they hurt contrast; the exception is a dark lane silhouetted against an emission nebula, such as the Horsehead with an H-beta filter. On sky quality, transparency matters far more than seeing, because the task is to detect faint stars behind the cloud's edge. Summer Milky Way targets in Ophiuchus, Sagittarius, Scutum and Aquila hold most of the Barnard catalogue and are best caught near the meridian, when they are highest. For technique, gently moving the scope or tapping the tube helps the eye pick out a low-contrast boundary. Barnard's own test for a real dark object was whether it looked blacker than the surrounding sky itself.</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map shows every dark nebula at Lynds opacity 5 or 6, the ones most likely to be seen visually: 142 Barnard objects (rings) and 426 Lynds clouds that are not already in Barnard (green dots), 568 distinct clouds in all. Gold labels give the count per constellation, B for Barnard and L for Lynds. The glow shows where the Barnard objects cluster. Three things to point out. First, almost everything sits inside or on the edge of the Milky Way, because dark clouds are only visible against a rich star background. Second, the two hottest areas are the Ophiuchus and Scorpius region, home of the Pipe Nebula and the Snake (B72), and the Scutum star cloud; both are summer targets that ride fairly high from Arizona. Third, Cepheus stands out in the north around the IC 1396 field, and the Taurus and Perseus clouds give winter observers something to hunt. The Lynds survey stops at declination minus 33 degrees, so the far southern parts of Scorpius and Sagittarius have fewer green dots than they really should. Opacities come from Lynds (1962); Barnard values come from a Lynds cross-match of the Barnard catalogue where available, and from Stellarium otherwise.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1117"/>
        </a:solidFill>
        <a:effectLst/>
      </p:bgPr>
    </p:bg>
    <p:spTree>
      <p:nvGrpSpPr>
        <p:cNvPr id="1" name=""/>
        <p:cNvGrpSpPr/>
        <p:nvPr/>
      </p:nvGrpSpPr>
      <p:grpSpPr>
        <a:xfrm>
          <a:off x="0" y="0"/>
          <a:ext cx="0" cy="0"/>
          <a:chOff x="0" y="0"/>
          <a:chExt cx="0" cy="0"/>
        </a:xfrm>
      </p:grpSpPr>
      <p:sp>
        <p:nvSpPr>
          <p:cNvPr id="3" name="Text 1"/>
          <p:cNvSpPr/>
          <p:nvPr/>
        </p:nvSpPr>
        <p:spPr>
          <a:xfrm>
            <a:off x="812800" y="573980"/>
            <a:ext cx="10883392" cy="1092200"/>
          </a:xfrm>
          <a:prstGeom prst="rect">
            <a:avLst/>
          </a:prstGeom>
          <a:noFill/>
          <a:ln/>
        </p:spPr>
        <p:txBody>
          <a:bodyPr wrap="square" lIns="0" tIns="0" rIns="0" bIns="0" rtlCol="0" anchor="t">
            <a:normAutofit/>
          </a:bodyPr>
          <a:lstStyle/>
          <a:p>
            <a:pPr marL="0" indent="0" algn="l">
              <a:lnSpc>
                <a:spcPts val="4200"/>
              </a:lnSpc>
              <a:buNone/>
            </a:pPr>
            <a:r>
              <a:rPr lang="en-US" sz="4000" dirty="0">
                <a:solidFill>
                  <a:srgbClr val="EDE7DC"/>
                </a:solidFill>
                <a:latin typeface="EB Garamond" pitchFamily="34" charset="0"/>
                <a:ea typeface="EB Garamond" pitchFamily="34" charset="-122"/>
                <a:cs typeface="EB Garamond" pitchFamily="34" charset="-120"/>
              </a:rPr>
              <a:t>Dark Nebulae:</a:t>
            </a:r>
            <a:endParaRPr lang="en-US" sz="4000" dirty="0"/>
          </a:p>
          <a:p>
            <a:pPr marL="0" indent="0" algn="l">
              <a:lnSpc>
                <a:spcPts val="4200"/>
              </a:lnSpc>
              <a:buNone/>
            </a:pPr>
            <a:r>
              <a:rPr lang="en-US" sz="4000" dirty="0">
                <a:solidFill>
                  <a:srgbClr val="D8A657"/>
                </a:solidFill>
                <a:latin typeface="EB Garamond" pitchFamily="34" charset="0"/>
                <a:ea typeface="EB Garamond" pitchFamily="34" charset="-122"/>
                <a:cs typeface="EB Garamond" pitchFamily="34" charset="-120"/>
              </a:rPr>
              <a:t>Galactic playground for cosmic dust bunnies</a:t>
            </a:r>
            <a:endParaRPr lang="en-US" sz="4000" dirty="0"/>
          </a:p>
        </p:txBody>
      </p:sp>
      <p:sp>
        <p:nvSpPr>
          <p:cNvPr id="4" name="Text 2"/>
          <p:cNvSpPr/>
          <p:nvPr/>
        </p:nvSpPr>
        <p:spPr>
          <a:xfrm>
            <a:off x="812800" y="2397720"/>
            <a:ext cx="5284724" cy="360660"/>
          </a:xfrm>
          <a:prstGeom prst="rect">
            <a:avLst/>
          </a:prstGeom>
          <a:noFill/>
          <a:ln/>
        </p:spPr>
        <p:txBody>
          <a:bodyPr wrap="square" lIns="0" tIns="0" rIns="0" bIns="0" rtlCol="0" anchor="t">
            <a:normAutofit/>
          </a:bodyPr>
          <a:lstStyle/>
          <a:p>
            <a:pPr marL="0" indent="0" algn="l">
              <a:lnSpc>
                <a:spcPts val="2640"/>
              </a:lnSpc>
              <a:buNone/>
            </a:pPr>
            <a:r>
              <a:rPr lang="en-US" sz="2200" dirty="0">
                <a:solidFill>
                  <a:srgbClr val="D8A657"/>
                </a:solidFill>
                <a:latin typeface="EB Garamond" pitchFamily="34" charset="0"/>
                <a:ea typeface="EB Garamond" pitchFamily="34" charset="-122"/>
                <a:cs typeface="EB Garamond" pitchFamily="34" charset="-120"/>
              </a:rPr>
              <a:t>What a dark nebula is</a:t>
            </a:r>
            <a:endParaRPr lang="en-US" sz="2200" dirty="0"/>
          </a:p>
        </p:txBody>
      </p:sp>
      <p:sp>
        <p:nvSpPr>
          <p:cNvPr id="5" name="Text 3"/>
          <p:cNvSpPr/>
          <p:nvPr/>
        </p:nvSpPr>
        <p:spPr>
          <a:xfrm>
            <a:off x="812800" y="2885380"/>
            <a:ext cx="5284724" cy="798711"/>
          </a:xfrm>
          <a:prstGeom prst="rect">
            <a:avLst/>
          </a:prstGeom>
          <a:noFill/>
          <a:ln/>
        </p:spPr>
        <p:txBody>
          <a:bodyPr wrap="square" lIns="0" tIns="0" rIns="0" bIns="0" rtlCol="0" anchor="t">
            <a:normAutofit/>
          </a:bodyPr>
          <a:lstStyle/>
          <a:p>
            <a:pPr marL="0" indent="0" algn="l">
              <a:lnSpc>
                <a:spcPts val="2030"/>
              </a:lnSpc>
              <a:buNone/>
            </a:pPr>
            <a:r>
              <a:rPr lang="en-US" sz="1400" dirty="0">
                <a:solidFill>
                  <a:srgbClr val="C9C2B6"/>
                </a:solidFill>
                <a:latin typeface="IBM Plex Sans" pitchFamily="34" charset="0"/>
                <a:ea typeface="IBM Plex Sans" pitchFamily="34" charset="-122"/>
                <a:cs typeface="IBM Plex Sans" pitchFamily="34" charset="-120"/>
              </a:rPr>
              <a:t>A cold cloud of gas and dust dense enough to block the stars and bright nebulae behind it. We see it in silhouette, as a starless patch in a rich star field.</a:t>
            </a:r>
            <a:endParaRPr lang="en-US" sz="1400" dirty="0"/>
          </a:p>
        </p:txBody>
      </p:sp>
      <p:sp>
        <p:nvSpPr>
          <p:cNvPr id="6" name="Text 4"/>
          <p:cNvSpPr/>
          <p:nvPr/>
        </p:nvSpPr>
        <p:spPr>
          <a:xfrm>
            <a:off x="812800" y="3811091"/>
            <a:ext cx="5284724" cy="1461294"/>
          </a:xfrm>
          <a:prstGeom prst="rect">
            <a:avLst/>
          </a:prstGeom>
          <a:noFill/>
          <a:ln/>
        </p:spPr>
        <p:txBody>
          <a:bodyPr wrap="square" lIns="0" tIns="0" rIns="0" bIns="0" rtlCol="0" anchor="t">
            <a:normAutofit/>
          </a:bodyPr>
          <a:lstStyle/>
          <a:p>
            <a:pPr marL="198120" indent="-168656" algn="l">
              <a:lnSpc>
                <a:spcPts val="1885"/>
              </a:lnSpc>
              <a:buSzPct val="100000"/>
              <a:buChar char="•"/>
            </a:pPr>
            <a:r>
              <a:rPr lang="en-US" sz="1300" dirty="0">
                <a:solidFill>
                  <a:srgbClr val="C9C2B6"/>
                </a:solidFill>
                <a:latin typeface="IBM Plex Sans" pitchFamily="34" charset="0"/>
                <a:ea typeface="IBM Plex Sans" pitchFamily="34" charset="-122"/>
                <a:cs typeface="IBM Plex Sans" pitchFamily="34" charset="-120"/>
              </a:rPr>
              <a:t>Mostly molecular hydrogen; the tiny dust grains, about 1% of the mass, do the blocking.</a:t>
            </a:r>
            <a:endParaRPr lang="en-US" sz="1300" dirty="0"/>
          </a:p>
          <a:p>
            <a:pPr marL="198120" indent="-168656" algn="l">
              <a:lnSpc>
                <a:spcPts val="1885"/>
              </a:lnSpc>
              <a:buSzPct val="100000"/>
              <a:buChar char="•"/>
            </a:pPr>
            <a:r>
              <a:rPr lang="en-US" sz="1300" dirty="0">
                <a:solidFill>
                  <a:srgbClr val="C9C2B6"/>
                </a:solidFill>
                <a:latin typeface="IBM Plex Sans" pitchFamily="34" charset="0"/>
                <a:ea typeface="IBM Plex Sans" pitchFamily="34" charset="-122"/>
                <a:cs typeface="IBM Plex Sans" pitchFamily="34" charset="-120"/>
              </a:rPr>
              <a:t>Dust dims blue light more than red, so stars seen through thin edges look reddened.</a:t>
            </a:r>
            <a:endParaRPr lang="en-US" sz="1300" dirty="0"/>
          </a:p>
          <a:p>
            <a:pPr marL="198120" indent="-168656" algn="l">
              <a:lnSpc>
                <a:spcPts val="1885"/>
              </a:lnSpc>
              <a:buSzPct val="100000"/>
              <a:buChar char="•"/>
            </a:pPr>
            <a:r>
              <a:rPr lang="en-US" sz="1300" dirty="0">
                <a:solidFill>
                  <a:srgbClr val="C9C2B6"/>
                </a:solidFill>
                <a:latin typeface="IBM Plex Sans" pitchFamily="34" charset="0"/>
                <a:ea typeface="IBM Plex Sans" pitchFamily="34" charset="-122"/>
                <a:cs typeface="IBM Plex Sans" pitchFamily="34" charset="-120"/>
              </a:rPr>
              <a:t>Only a few degrees above absolute zero; the densest cores collapse into new stars.</a:t>
            </a:r>
            <a:endParaRPr lang="en-US" sz="1300" dirty="0"/>
          </a:p>
        </p:txBody>
      </p:sp>
      <p:sp>
        <p:nvSpPr>
          <p:cNvPr id="7" name="Text 5"/>
          <p:cNvSpPr/>
          <p:nvPr/>
        </p:nvSpPr>
        <p:spPr>
          <a:xfrm>
            <a:off x="6248400" y="2397720"/>
            <a:ext cx="5284724" cy="299938"/>
          </a:xfrm>
          <a:prstGeom prst="rect">
            <a:avLst/>
          </a:prstGeom>
          <a:noFill/>
          <a:ln/>
        </p:spPr>
        <p:txBody>
          <a:bodyPr wrap="square" lIns="0" tIns="0" rIns="0" bIns="0" rtlCol="0" anchor="t">
            <a:normAutofit/>
          </a:bodyPr>
          <a:lstStyle/>
          <a:p>
            <a:pPr marL="0" indent="0" algn="l">
              <a:lnSpc>
                <a:spcPts val="2170"/>
              </a:lnSpc>
              <a:buNone/>
            </a:pPr>
            <a:r>
              <a:rPr lang="en-US" sz="1808" dirty="0">
                <a:solidFill>
                  <a:srgbClr val="D8A657"/>
                </a:solidFill>
                <a:latin typeface="EB Garamond" pitchFamily="34" charset="0"/>
                <a:ea typeface="EB Garamond" pitchFamily="34" charset="-122"/>
                <a:cs typeface="EB Garamond" pitchFamily="34" charset="-120"/>
              </a:rPr>
              <a:t>How big they get</a:t>
            </a:r>
            <a:endParaRPr lang="en-US" sz="1808"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248400" y="2824659"/>
          <a:ext cx="5130801" cy="2460328"/>
        </p:xfrm>
        <a:graphic>
          <a:graphicData uri="http://schemas.openxmlformats.org/drawingml/2006/table">
            <a:tbl>
              <a:tblPr/>
              <a:tblGrid>
                <a:gridCol w="1710267">
                  <a:extLst>
                    <a:ext uri="{9D8B030D-6E8A-4147-A177-3AD203B41FA5}">
                      <a16:colId xmlns:a16="http://schemas.microsoft.com/office/drawing/2014/main" val="20000"/>
                    </a:ext>
                  </a:extLst>
                </a:gridCol>
                <a:gridCol w="1710267">
                  <a:extLst>
                    <a:ext uri="{9D8B030D-6E8A-4147-A177-3AD203B41FA5}">
                      <a16:colId xmlns:a16="http://schemas.microsoft.com/office/drawing/2014/main" val="20001"/>
                    </a:ext>
                  </a:extLst>
                </a:gridCol>
                <a:gridCol w="1710267">
                  <a:extLst>
                    <a:ext uri="{9D8B030D-6E8A-4147-A177-3AD203B41FA5}">
                      <a16:colId xmlns:a16="http://schemas.microsoft.com/office/drawing/2014/main" val="20002"/>
                    </a:ext>
                  </a:extLst>
                </a:gridCol>
              </a:tblGrid>
              <a:tr h="351433">
                <a:tc>
                  <a:txBody>
                    <a:bodyPr/>
                    <a:lstStyle/>
                    <a:p>
                      <a:pPr marL="0" indent="0">
                        <a:lnSpc>
                          <a:spcPts val="1467"/>
                        </a:lnSpc>
                        <a:buNone/>
                      </a:pPr>
                      <a:r>
                        <a:rPr lang="en-US" sz="1048" b="1" dirty="0">
                          <a:solidFill>
                            <a:srgbClr val="EDE7DC"/>
                          </a:solidFill>
                          <a:latin typeface="IBM Plex Sans" pitchFamily="34" charset="0"/>
                          <a:ea typeface="IBM Plex Sans" pitchFamily="34" charset="-122"/>
                          <a:cs typeface="IBM Plex Sans" pitchFamily="34" charset="-120"/>
                        </a:rPr>
                        <a:t>Example</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solidFill>
                      <a:srgbClr val="1D1F24"/>
                    </a:solidFill>
                  </a:tcPr>
                </a:tc>
                <a:tc>
                  <a:txBody>
                    <a:bodyPr/>
                    <a:lstStyle/>
                    <a:p>
                      <a:pPr marL="0" indent="0">
                        <a:lnSpc>
                          <a:spcPts val="1467"/>
                        </a:lnSpc>
                        <a:buNone/>
                      </a:pPr>
                      <a:r>
                        <a:rPr lang="en-US" sz="1048" b="1" dirty="0">
                          <a:solidFill>
                            <a:srgbClr val="EDE7DC"/>
                          </a:solidFill>
                          <a:latin typeface="IBM Plex Sans" pitchFamily="34" charset="0"/>
                          <a:ea typeface="IBM Plex Sans" pitchFamily="34" charset="-122"/>
                          <a:cs typeface="IBM Plex Sans" pitchFamily="34" charset="-120"/>
                        </a:rPr>
                        <a:t>Kind</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solidFill>
                      <a:srgbClr val="1D1F24"/>
                    </a:solidFill>
                  </a:tcPr>
                </a:tc>
                <a:tc>
                  <a:txBody>
                    <a:bodyPr/>
                    <a:lstStyle/>
                    <a:p>
                      <a:pPr marL="0" indent="0">
                        <a:lnSpc>
                          <a:spcPts val="1467"/>
                        </a:lnSpc>
                        <a:buNone/>
                      </a:pPr>
                      <a:r>
                        <a:rPr lang="en-US" sz="1048" b="1" dirty="0">
                          <a:solidFill>
                            <a:srgbClr val="EDE7DC"/>
                          </a:solidFill>
                          <a:latin typeface="IBM Plex Sans" pitchFamily="34" charset="0"/>
                          <a:ea typeface="IBM Plex Sans" pitchFamily="34" charset="-122"/>
                          <a:cs typeface="IBM Plex Sans" pitchFamily="34" charset="-120"/>
                        </a:rPr>
                        <a:t>Apparent size</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solidFill>
                      <a:srgbClr val="1D1F24"/>
                    </a:solidFill>
                  </a:tcPr>
                </a:tc>
                <a:extLst>
                  <a:ext uri="{0D108BD9-81ED-4DB2-BD59-A6C34878D82A}">
                    <a16:rowId xmlns:a16="http://schemas.microsoft.com/office/drawing/2014/main" val="10000"/>
                  </a:ext>
                </a:extLst>
              </a:tr>
              <a:tr h="351433">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B68 (Oph)</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Bok globule</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4′</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extLst>
                  <a:ext uri="{0D108BD9-81ED-4DB2-BD59-A6C34878D82A}">
                    <a16:rowId xmlns:a16="http://schemas.microsoft.com/office/drawing/2014/main" val="10001"/>
                  </a:ext>
                </a:extLst>
              </a:tr>
              <a:tr h="351433">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B86 (Sgr)</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Compact cloud</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5′</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extLst>
                  <a:ext uri="{0D108BD9-81ED-4DB2-BD59-A6C34878D82A}">
                    <a16:rowId xmlns:a16="http://schemas.microsoft.com/office/drawing/2014/main" val="10002"/>
                  </a:ext>
                </a:extLst>
              </a:tr>
              <a:tr h="351433">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B92 (Sgr)</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Dark spot</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15′ × 9′</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extLst>
                  <a:ext uri="{0D108BD9-81ED-4DB2-BD59-A6C34878D82A}">
                    <a16:rowId xmlns:a16="http://schemas.microsoft.com/office/drawing/2014/main" val="10003"/>
                  </a:ext>
                </a:extLst>
              </a:tr>
              <a:tr h="351532">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B78 (Oph)</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Pipe Nebula bowl</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about 3°</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extLst>
                  <a:ext uri="{0D108BD9-81ED-4DB2-BD59-A6C34878D82A}">
                    <a16:rowId xmlns:a16="http://schemas.microsoft.com/office/drawing/2014/main" val="10004"/>
                  </a:ext>
                </a:extLst>
              </a:tr>
              <a:tr h="351532">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Coalsack (Cru)</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Naked-eye cloud</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about 7° × 5°</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extLst>
                  <a:ext uri="{0D108BD9-81ED-4DB2-BD59-A6C34878D82A}">
                    <a16:rowId xmlns:a16="http://schemas.microsoft.com/office/drawing/2014/main" val="10005"/>
                  </a:ext>
                </a:extLst>
              </a:tr>
              <a:tr h="351532">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Great Rift</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Cloud complex</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tc>
                  <a:txBody>
                    <a:bodyPr/>
                    <a:lstStyle/>
                    <a:p>
                      <a:pPr marL="0" indent="0">
                        <a:lnSpc>
                          <a:spcPts val="1467"/>
                        </a:lnSpc>
                        <a:buNone/>
                      </a:pPr>
                      <a:r>
                        <a:rPr lang="en-US" sz="1048" dirty="0">
                          <a:solidFill>
                            <a:srgbClr val="C9C2B6"/>
                          </a:solidFill>
                          <a:latin typeface="IBM Plex Sans" pitchFamily="34" charset="0"/>
                          <a:ea typeface="IBM Plex Sans" pitchFamily="34" charset="-122"/>
                          <a:cs typeface="IBM Plex Sans" pitchFamily="34" charset="-120"/>
                        </a:rPr>
                        <a:t>Cygnus to Centaurus</a:t>
                      </a:r>
                      <a:endParaRPr lang="en-US" sz="1048" dirty="0">
                        <a:latin typeface="IBM Plex Sans" charset="0"/>
                        <a:ea typeface="IBM Plex Sans" charset="0"/>
                        <a:cs typeface="IBM Plex Sans" charset="0"/>
                      </a:endParaRPr>
                    </a:p>
                  </a:txBody>
                  <a:tcPr marL="101600" marR="101600" marT="76200" marB="76200">
                    <a:lnL w="12700" cap="flat" cmpd="sng" algn="ctr">
                      <a:solidFill>
                        <a:srgbClr val="37383A"/>
                      </a:solidFill>
                      <a:prstDash val="solid"/>
                      <a:round/>
                      <a:headEnd type="none" w="med" len="med"/>
                      <a:tailEnd type="none" w="med" len="med"/>
                    </a:lnL>
                    <a:lnR w="12700" cap="flat" cmpd="sng" algn="ctr">
                      <a:solidFill>
                        <a:srgbClr val="37383A"/>
                      </a:solidFill>
                      <a:prstDash val="solid"/>
                      <a:round/>
                      <a:headEnd type="none" w="med" len="med"/>
                      <a:tailEnd type="none" w="med" len="med"/>
                    </a:lnR>
                    <a:lnT w="12700" cap="flat" cmpd="sng" algn="ctr">
                      <a:solidFill>
                        <a:srgbClr val="37383A"/>
                      </a:solidFill>
                      <a:prstDash val="solid"/>
                      <a:round/>
                      <a:headEnd type="none" w="med" len="med"/>
                      <a:tailEnd type="none" w="med" len="med"/>
                    </a:lnT>
                    <a:lnB w="12700" cap="flat" cmpd="sng" algn="ctr">
                      <a:solidFill>
                        <a:srgbClr val="37383A"/>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9" name="Text 6"/>
          <p:cNvSpPr/>
          <p:nvPr/>
        </p:nvSpPr>
        <p:spPr>
          <a:xfrm>
            <a:off x="6248400" y="5450086"/>
            <a:ext cx="5284724" cy="417314"/>
          </a:xfrm>
          <a:prstGeom prst="rect">
            <a:avLst/>
          </a:prstGeom>
          <a:noFill/>
          <a:ln/>
        </p:spPr>
        <p:txBody>
          <a:bodyPr wrap="square" lIns="0" tIns="0" rIns="0" bIns="0" rtlCol="0" anchor="t">
            <a:normAutofit/>
          </a:bodyPr>
          <a:lstStyle/>
          <a:p>
            <a:pPr marL="0" indent="0" algn="l">
              <a:lnSpc>
                <a:spcPts val="1697"/>
              </a:lnSpc>
              <a:buNone/>
            </a:pPr>
            <a:r>
              <a:rPr lang="en-US" sz="1170" dirty="0">
                <a:solidFill>
                  <a:srgbClr val="C9C2B6"/>
                </a:solidFill>
                <a:latin typeface="IBM Plex Sans" pitchFamily="34" charset="0"/>
                <a:ea typeface="IBM Plex Sans" pitchFamily="34" charset="-122"/>
                <a:cs typeface="IBM Plex Sans" pitchFamily="34" charset="-120"/>
              </a:rPr>
              <a:t>Physically: from about half a light-year to complexes 100+ light-years across.</a:t>
            </a:r>
            <a:endParaRPr lang="en-US" sz="1170" dirty="0"/>
          </a:p>
        </p:txBody>
      </p:sp>
      <p:sp>
        <p:nvSpPr>
          <p:cNvPr id="10" name="Text 7"/>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98A6"/>
                </a:solidFill>
                <a:latin typeface="IBM Plex Sans" pitchFamily="34" charset="0"/>
                <a:ea typeface="IBM Plex Sans" pitchFamily="34" charset="-122"/>
                <a:cs typeface="IBM Plex Sans" pitchFamily="34" charset="-120"/>
              </a:rPr>
              <a:t>Apparent sizes for B-objects from Barnard's 1927 catalogue · 1 / 4</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51B24"/>
        </a:solidFill>
        <a:effectLst/>
      </p:bgPr>
    </p:bg>
    <p:spTree>
      <p:nvGrpSpPr>
        <p:cNvPr id="1" name=""/>
        <p:cNvGrpSpPr/>
        <p:nvPr/>
      </p:nvGrpSpPr>
      <p:grpSpPr>
        <a:xfrm>
          <a:off x="0" y="0"/>
          <a:ext cx="0" cy="0"/>
          <a:chOff x="0" y="0"/>
          <a:chExt cx="0" cy="0"/>
        </a:xfrm>
      </p:grpSpPr>
      <p:sp>
        <p:nvSpPr>
          <p:cNvPr id="3" name="Text 1"/>
          <p:cNvSpPr/>
          <p:nvPr/>
        </p:nvSpPr>
        <p:spPr>
          <a:xfrm>
            <a:off x="815975" y="707582"/>
            <a:ext cx="10883392" cy="558800"/>
          </a:xfrm>
          <a:prstGeom prst="rect">
            <a:avLst/>
          </a:prstGeom>
          <a:noFill/>
          <a:ln/>
        </p:spPr>
        <p:txBody>
          <a:bodyPr wrap="square" lIns="0" tIns="0" rIns="0" bIns="0" rtlCol="0" anchor="t">
            <a:normAutofit/>
          </a:bodyPr>
          <a:lstStyle/>
          <a:p>
            <a:pPr marL="0" indent="0" algn="l">
              <a:lnSpc>
                <a:spcPts val="4200"/>
              </a:lnSpc>
              <a:buNone/>
            </a:pPr>
            <a:r>
              <a:rPr lang="en-US" sz="4000" dirty="0">
                <a:solidFill>
                  <a:srgbClr val="EDE7DC"/>
                </a:solidFill>
                <a:latin typeface="EB Garamond" pitchFamily="34" charset="0"/>
                <a:ea typeface="EB Garamond" pitchFamily="34" charset="-122"/>
                <a:cs typeface="EB Garamond" pitchFamily="34" charset="-120"/>
              </a:rPr>
              <a:t>From "holes in the sky" to catalogues</a:t>
            </a:r>
            <a:endParaRPr lang="en-US" sz="4000" dirty="0"/>
          </a:p>
        </p:txBody>
      </p:sp>
      <p:sp>
        <p:nvSpPr>
          <p:cNvPr id="4" name="Shape 2"/>
          <p:cNvSpPr/>
          <p:nvPr/>
        </p:nvSpPr>
        <p:spPr>
          <a:xfrm>
            <a:off x="815975" y="1867495"/>
            <a:ext cx="5175250" cy="1812032"/>
          </a:xfrm>
          <a:prstGeom prst="roundRect">
            <a:avLst>
              <a:gd name="adj" fmla="val 5432"/>
            </a:avLst>
          </a:prstGeom>
          <a:solidFill>
            <a:srgbClr val="0E1117"/>
          </a:solidFill>
          <a:ln w="6350">
            <a:solidFill>
              <a:srgbClr val="2A323E"/>
            </a:solidFill>
            <a:prstDash val="solid"/>
          </a:ln>
        </p:spPr>
      </p:sp>
      <p:sp>
        <p:nvSpPr>
          <p:cNvPr id="5" name="Text 3"/>
          <p:cNvSpPr/>
          <p:nvPr/>
        </p:nvSpPr>
        <p:spPr>
          <a:xfrm>
            <a:off x="1073150" y="2099270"/>
            <a:ext cx="4800727" cy="360660"/>
          </a:xfrm>
          <a:prstGeom prst="rect">
            <a:avLst/>
          </a:prstGeom>
          <a:noFill/>
          <a:ln/>
        </p:spPr>
        <p:txBody>
          <a:bodyPr wrap="square" lIns="0" tIns="0" rIns="0" bIns="0" rtlCol="0" anchor="t">
            <a:normAutofit/>
          </a:bodyPr>
          <a:lstStyle/>
          <a:p>
            <a:pPr marL="0" indent="0" algn="l">
              <a:lnSpc>
                <a:spcPts val="2640"/>
              </a:lnSpc>
              <a:buNone/>
            </a:pPr>
            <a:r>
              <a:rPr lang="en-US" sz="2200" dirty="0">
                <a:solidFill>
                  <a:srgbClr val="D8A657"/>
                </a:solidFill>
                <a:latin typeface="EB Garamond" pitchFamily="34" charset="0"/>
                <a:ea typeface="EB Garamond" pitchFamily="34" charset="-122"/>
                <a:cs typeface="EB Garamond" pitchFamily="34" charset="-120"/>
              </a:rPr>
              <a:t>Barnard catalogue</a:t>
            </a:r>
            <a:endParaRPr lang="en-US" sz="2200" dirty="0"/>
          </a:p>
        </p:txBody>
      </p:sp>
      <p:sp>
        <p:nvSpPr>
          <p:cNvPr id="6" name="Text 4"/>
          <p:cNvSpPr/>
          <p:nvPr/>
        </p:nvSpPr>
        <p:spPr>
          <a:xfrm>
            <a:off x="1073150" y="2523430"/>
            <a:ext cx="4800727" cy="949722"/>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C2B6"/>
                </a:solidFill>
                <a:latin typeface="IBM Plex Sans" pitchFamily="34" charset="0"/>
                <a:ea typeface="IBM Plex Sans" pitchFamily="34" charset="-122"/>
                <a:cs typeface="IBM Plex Sans" pitchFamily="34" charset="-120"/>
              </a:rPr>
              <a:t>E. E. Barnard photographed the Milky Way with wide-field lenses at Lick and Yerkes. He listed 182 dark objects in 1919; his 1927 </a:t>
            </a:r>
            <a:r>
              <a:rPr lang="en-US" sz="1300" i="1" dirty="0">
                <a:solidFill>
                  <a:srgbClr val="C9C2B6"/>
                </a:solidFill>
                <a:latin typeface="IBM Plex Sans" pitchFamily="34" charset="0"/>
                <a:ea typeface="IBM Plex Sans" pitchFamily="34" charset="-122"/>
                <a:cs typeface="IBM Plex Sans" pitchFamily="34" charset="-120"/>
              </a:rPr>
              <a:t>Photographic Atlas</a:t>
            </a:r>
            <a:r>
              <a:rPr lang="en-US" sz="1300" dirty="0">
                <a:solidFill>
                  <a:srgbClr val="C9C2B6"/>
                </a:solidFill>
                <a:latin typeface="IBM Plex Sans" pitchFamily="34" charset="0"/>
                <a:ea typeface="IBM Plex Sans" pitchFamily="34" charset="-122"/>
                <a:cs typeface="IBM Plex Sans" pitchFamily="34" charset="-120"/>
              </a:rPr>
              <a:t>, finished after his death by Mary Calvert and Edwin Frost, lists 349.</a:t>
            </a:r>
            <a:endParaRPr lang="en-US" sz="1300" dirty="0"/>
          </a:p>
        </p:txBody>
      </p:sp>
      <p:sp>
        <p:nvSpPr>
          <p:cNvPr id="7" name="Shape 5"/>
          <p:cNvSpPr/>
          <p:nvPr/>
        </p:nvSpPr>
        <p:spPr>
          <a:xfrm>
            <a:off x="6200775" y="1867495"/>
            <a:ext cx="5175250" cy="1812032"/>
          </a:xfrm>
          <a:prstGeom prst="roundRect">
            <a:avLst>
              <a:gd name="adj" fmla="val 5432"/>
            </a:avLst>
          </a:prstGeom>
          <a:solidFill>
            <a:srgbClr val="0E1117"/>
          </a:solidFill>
          <a:ln w="6350">
            <a:solidFill>
              <a:srgbClr val="2A323E"/>
            </a:solidFill>
            <a:prstDash val="solid"/>
          </a:ln>
        </p:spPr>
      </p:sp>
      <p:sp>
        <p:nvSpPr>
          <p:cNvPr id="8" name="Text 6"/>
          <p:cNvSpPr/>
          <p:nvPr/>
        </p:nvSpPr>
        <p:spPr>
          <a:xfrm>
            <a:off x="6457950" y="2099270"/>
            <a:ext cx="4800727" cy="360660"/>
          </a:xfrm>
          <a:prstGeom prst="rect">
            <a:avLst/>
          </a:prstGeom>
          <a:noFill/>
          <a:ln/>
        </p:spPr>
        <p:txBody>
          <a:bodyPr wrap="square" lIns="0" tIns="0" rIns="0" bIns="0" rtlCol="0" anchor="t">
            <a:normAutofit/>
          </a:bodyPr>
          <a:lstStyle/>
          <a:p>
            <a:pPr marL="0" indent="0" algn="l">
              <a:lnSpc>
                <a:spcPts val="2640"/>
              </a:lnSpc>
              <a:buNone/>
            </a:pPr>
            <a:r>
              <a:rPr lang="en-US" sz="2200" dirty="0">
                <a:solidFill>
                  <a:srgbClr val="D8A657"/>
                </a:solidFill>
                <a:latin typeface="EB Garamond" pitchFamily="34" charset="0"/>
                <a:ea typeface="EB Garamond" pitchFamily="34" charset="-122"/>
                <a:cs typeface="EB Garamond" pitchFamily="34" charset="-120"/>
              </a:rPr>
              <a:t>Lynds Dark Nebulae (LDN)</a:t>
            </a:r>
            <a:endParaRPr lang="en-US" sz="2200" dirty="0"/>
          </a:p>
        </p:txBody>
      </p:sp>
      <p:sp>
        <p:nvSpPr>
          <p:cNvPr id="9" name="Text 7"/>
          <p:cNvSpPr/>
          <p:nvPr/>
        </p:nvSpPr>
        <p:spPr>
          <a:xfrm>
            <a:off x="6457950" y="2523430"/>
            <a:ext cx="4800727" cy="949722"/>
          </a:xfrm>
          <a:prstGeom prst="rect">
            <a:avLst/>
          </a:prstGeom>
          <a:noFill/>
          <a:ln/>
        </p:spPr>
        <p:txBody>
          <a:bodyPr wrap="square" lIns="0" tIns="0" rIns="0" bIns="0" rtlCol="0" anchor="t">
            <a:normAutofit/>
          </a:bodyPr>
          <a:lstStyle/>
          <a:p>
            <a:pPr marL="0" indent="0" algn="l">
              <a:lnSpc>
                <a:spcPts val="1820"/>
              </a:lnSpc>
              <a:buNone/>
            </a:pPr>
            <a:r>
              <a:rPr lang="en-US" sz="1300" dirty="0">
                <a:solidFill>
                  <a:srgbClr val="C9C2B6"/>
                </a:solidFill>
                <a:latin typeface="IBM Plex Sans" pitchFamily="34" charset="0"/>
                <a:ea typeface="IBM Plex Sans" pitchFamily="34" charset="-122"/>
                <a:cs typeface="IBM Plex Sans" pitchFamily="34" charset="-120"/>
              </a:rPr>
              <a:t>Beverly Lynds catalogued 1,802 dark clouds in 1962 from the Palomar Sky Survey plates, north of −33°. Each gets an opacity class from 1 (faintest) to 6 (darkest), the observer's best guide to visibility.</a:t>
            </a:r>
            <a:endParaRPr lang="en-US" sz="1300" dirty="0"/>
          </a:p>
        </p:txBody>
      </p:sp>
      <p:sp>
        <p:nvSpPr>
          <p:cNvPr id="10" name="Shape 8"/>
          <p:cNvSpPr/>
          <p:nvPr/>
        </p:nvSpPr>
        <p:spPr>
          <a:xfrm>
            <a:off x="812800" y="3914477"/>
            <a:ext cx="10566400" cy="0"/>
          </a:xfrm>
          <a:prstGeom prst="line">
            <a:avLst/>
          </a:prstGeom>
          <a:noFill/>
          <a:ln w="6350">
            <a:solidFill>
              <a:srgbClr val="3A4250"/>
            </a:solidFill>
            <a:prstDash val="solid"/>
          </a:ln>
        </p:spPr>
      </p:sp>
      <p:sp>
        <p:nvSpPr>
          <p:cNvPr id="11" name="Text 9"/>
          <p:cNvSpPr/>
          <p:nvPr/>
        </p:nvSpPr>
        <p:spPr>
          <a:xfrm>
            <a:off x="812800" y="4095452"/>
            <a:ext cx="205106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D8A657"/>
                </a:solidFill>
                <a:latin typeface="IBM Plex Sans" pitchFamily="34" charset="0"/>
                <a:ea typeface="IBM Plex Sans" pitchFamily="34" charset="-122"/>
                <a:cs typeface="IBM Plex Sans" pitchFamily="34" charset="-120"/>
              </a:rPr>
              <a:t>1780s</a:t>
            </a:r>
            <a:endParaRPr lang="en-US" sz="1400" dirty="0"/>
          </a:p>
        </p:txBody>
      </p:sp>
      <p:sp>
        <p:nvSpPr>
          <p:cNvPr id="12" name="Text 10"/>
          <p:cNvSpPr/>
          <p:nvPr/>
        </p:nvSpPr>
        <p:spPr>
          <a:xfrm>
            <a:off x="812800" y="4395093"/>
            <a:ext cx="2051060" cy="64244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C9C2B6"/>
                </a:solidFill>
                <a:latin typeface="IBM Plex Sans" pitchFamily="34" charset="0"/>
                <a:ea typeface="IBM Plex Sans" pitchFamily="34" charset="-122"/>
                <a:cs typeface="IBM Plex Sans" pitchFamily="34" charset="-120"/>
              </a:rPr>
              <a:t>Herschel reportedly calls a starless patch "a hole in the sky."</a:t>
            </a:r>
            <a:endParaRPr lang="en-US" sz="1200" dirty="0"/>
          </a:p>
        </p:txBody>
      </p:sp>
      <p:sp>
        <p:nvSpPr>
          <p:cNvPr id="13" name="Text 11"/>
          <p:cNvSpPr/>
          <p:nvPr/>
        </p:nvSpPr>
        <p:spPr>
          <a:xfrm>
            <a:off x="2956520" y="4095452"/>
            <a:ext cx="205106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D8A657"/>
                </a:solidFill>
                <a:latin typeface="IBM Plex Sans" pitchFamily="34" charset="0"/>
                <a:ea typeface="IBM Plex Sans" pitchFamily="34" charset="-122"/>
                <a:cs typeface="IBM Plex Sans" pitchFamily="34" charset="-120"/>
              </a:rPr>
              <a:t>1889–1919</a:t>
            </a:r>
            <a:endParaRPr lang="en-US" sz="1400" dirty="0"/>
          </a:p>
        </p:txBody>
      </p:sp>
      <p:sp>
        <p:nvSpPr>
          <p:cNvPr id="14" name="Text 12"/>
          <p:cNvSpPr/>
          <p:nvPr/>
        </p:nvSpPr>
        <p:spPr>
          <a:xfrm>
            <a:off x="2956520" y="4395093"/>
            <a:ext cx="2051060" cy="43676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C9C2B6"/>
                </a:solidFill>
                <a:latin typeface="IBM Plex Sans" pitchFamily="34" charset="0"/>
                <a:ea typeface="IBM Plex Sans" pitchFamily="34" charset="-122"/>
                <a:cs typeface="IBM Plex Sans" pitchFamily="34" charset="-120"/>
              </a:rPr>
              <a:t>Barnard's plates convince him these are clouds.</a:t>
            </a:r>
            <a:endParaRPr lang="en-US" sz="1200" dirty="0"/>
          </a:p>
        </p:txBody>
      </p:sp>
      <p:sp>
        <p:nvSpPr>
          <p:cNvPr id="15" name="Text 13"/>
          <p:cNvSpPr/>
          <p:nvPr/>
        </p:nvSpPr>
        <p:spPr>
          <a:xfrm>
            <a:off x="5100241" y="4095452"/>
            <a:ext cx="2051162"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D8A657"/>
                </a:solidFill>
                <a:latin typeface="IBM Plex Sans" pitchFamily="34" charset="0"/>
                <a:ea typeface="IBM Plex Sans" pitchFamily="34" charset="-122"/>
                <a:cs typeface="IBM Plex Sans" pitchFamily="34" charset="-120"/>
              </a:rPr>
              <a:t>1923</a:t>
            </a:r>
            <a:endParaRPr lang="en-US" sz="1400" dirty="0"/>
          </a:p>
        </p:txBody>
      </p:sp>
      <p:sp>
        <p:nvSpPr>
          <p:cNvPr id="16" name="Text 14"/>
          <p:cNvSpPr/>
          <p:nvPr/>
        </p:nvSpPr>
        <p:spPr>
          <a:xfrm>
            <a:off x="5100241" y="4395093"/>
            <a:ext cx="2051162" cy="64244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C9C2B6"/>
                </a:solidFill>
                <a:latin typeface="IBM Plex Sans" pitchFamily="34" charset="0"/>
                <a:ea typeface="IBM Plex Sans" pitchFamily="34" charset="-122"/>
                <a:cs typeface="IBM Plex Sans" pitchFamily="34" charset="-120"/>
              </a:rPr>
              <a:t>Max Wolf's star counts measure a cloud's absorption.</a:t>
            </a:r>
            <a:endParaRPr lang="en-US" sz="1200" dirty="0"/>
          </a:p>
        </p:txBody>
      </p:sp>
      <p:sp>
        <p:nvSpPr>
          <p:cNvPr id="17" name="Text 15"/>
          <p:cNvSpPr/>
          <p:nvPr/>
        </p:nvSpPr>
        <p:spPr>
          <a:xfrm>
            <a:off x="7244060" y="4095452"/>
            <a:ext cx="2051060"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D8A657"/>
                </a:solidFill>
                <a:latin typeface="IBM Plex Sans" pitchFamily="34" charset="0"/>
                <a:ea typeface="IBM Plex Sans" pitchFamily="34" charset="-122"/>
                <a:cs typeface="IBM Plex Sans" pitchFamily="34" charset="-120"/>
              </a:rPr>
              <a:t>1930</a:t>
            </a:r>
            <a:endParaRPr lang="en-US" sz="1400" dirty="0"/>
          </a:p>
        </p:txBody>
      </p:sp>
      <p:sp>
        <p:nvSpPr>
          <p:cNvPr id="18" name="Text 16"/>
          <p:cNvSpPr/>
          <p:nvPr/>
        </p:nvSpPr>
        <p:spPr>
          <a:xfrm>
            <a:off x="7244060" y="4395093"/>
            <a:ext cx="2051060" cy="43676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C9C2B6"/>
                </a:solidFill>
                <a:latin typeface="IBM Plex Sans" pitchFamily="34" charset="0"/>
                <a:ea typeface="IBM Plex Sans" pitchFamily="34" charset="-122"/>
                <a:cs typeface="IBM Plex Sans" pitchFamily="34" charset="-120"/>
              </a:rPr>
              <a:t>Trumpler shows dust dims starlight galaxy-wide.</a:t>
            </a:r>
            <a:endParaRPr lang="en-US" sz="1200" dirty="0"/>
          </a:p>
        </p:txBody>
      </p:sp>
      <p:sp>
        <p:nvSpPr>
          <p:cNvPr id="19" name="Text 17"/>
          <p:cNvSpPr/>
          <p:nvPr/>
        </p:nvSpPr>
        <p:spPr>
          <a:xfrm>
            <a:off x="9387780" y="4095452"/>
            <a:ext cx="2051162" cy="274241"/>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D8A657"/>
                </a:solidFill>
                <a:latin typeface="IBM Plex Sans" pitchFamily="34" charset="0"/>
                <a:ea typeface="IBM Plex Sans" pitchFamily="34" charset="-122"/>
                <a:cs typeface="IBM Plex Sans" pitchFamily="34" charset="-120"/>
              </a:rPr>
              <a:t>1947</a:t>
            </a:r>
            <a:endParaRPr lang="en-US" sz="1400" dirty="0"/>
          </a:p>
        </p:txBody>
      </p:sp>
      <p:sp>
        <p:nvSpPr>
          <p:cNvPr id="20" name="Text 18"/>
          <p:cNvSpPr/>
          <p:nvPr/>
        </p:nvSpPr>
        <p:spPr>
          <a:xfrm>
            <a:off x="9387780" y="4395093"/>
            <a:ext cx="2051162" cy="436761"/>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C9C2B6"/>
                </a:solidFill>
                <a:latin typeface="IBM Plex Sans" pitchFamily="34" charset="0"/>
                <a:ea typeface="IBM Plex Sans" pitchFamily="34" charset="-122"/>
                <a:cs typeface="IBM Plex Sans" pitchFamily="34" charset="-120"/>
              </a:rPr>
              <a:t>Bart Bok proposes globules as stars in the making.</a:t>
            </a:r>
            <a:endParaRPr lang="en-US" sz="1200" dirty="0"/>
          </a:p>
        </p:txBody>
      </p:sp>
      <p:sp>
        <p:nvSpPr>
          <p:cNvPr id="21" name="Text 19"/>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98A6"/>
                </a:solidFill>
                <a:latin typeface="IBM Plex Sans" pitchFamily="34" charset="0"/>
                <a:ea typeface="IBM Plex Sans" pitchFamily="34" charset="-122"/>
                <a:cs typeface="IBM Plex Sans" pitchFamily="34" charset="-120"/>
              </a:rPr>
              <a:t>Dark nebulae · 2 / 4</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E1117"/>
        </a:solidFill>
        <a:effectLst/>
      </p:bgPr>
    </p:bg>
    <p:spTree>
      <p:nvGrpSpPr>
        <p:cNvPr id="1" name=""/>
        <p:cNvGrpSpPr/>
        <p:nvPr/>
      </p:nvGrpSpPr>
      <p:grpSpPr>
        <a:xfrm>
          <a:off x="0" y="0"/>
          <a:ext cx="0" cy="0"/>
          <a:chOff x="0" y="0"/>
          <a:chExt cx="0" cy="0"/>
        </a:xfrm>
      </p:grpSpPr>
      <p:sp>
        <p:nvSpPr>
          <p:cNvPr id="3" name="Text 1"/>
          <p:cNvSpPr/>
          <p:nvPr/>
        </p:nvSpPr>
        <p:spPr>
          <a:xfrm>
            <a:off x="365701" y="1102320"/>
            <a:ext cx="6575365" cy="558800"/>
          </a:xfrm>
          <a:prstGeom prst="rect">
            <a:avLst/>
          </a:prstGeom>
          <a:noFill/>
          <a:ln/>
        </p:spPr>
        <p:txBody>
          <a:bodyPr wrap="square" lIns="0" tIns="0" rIns="0" bIns="0" rtlCol="0" anchor="t">
            <a:normAutofit/>
          </a:bodyPr>
          <a:lstStyle/>
          <a:p>
            <a:pPr marL="0" indent="0" algn="l">
              <a:lnSpc>
                <a:spcPts val="4200"/>
              </a:lnSpc>
              <a:buNone/>
            </a:pPr>
            <a:r>
              <a:rPr lang="en-US" sz="4000" dirty="0">
                <a:solidFill>
                  <a:srgbClr val="EDE7DC"/>
                </a:solidFill>
                <a:latin typeface="EB Garamond" pitchFamily="34" charset="0"/>
                <a:ea typeface="EB Garamond" pitchFamily="34" charset="-122"/>
                <a:cs typeface="EB Garamond" pitchFamily="34" charset="-120"/>
              </a:rPr>
              <a:t>Seeing them at the eyepiece</a:t>
            </a:r>
            <a:endParaRPr lang="en-US" sz="4000" dirty="0"/>
          </a:p>
        </p:txBody>
      </p:sp>
      <p:sp>
        <p:nvSpPr>
          <p:cNvPr id="4" name="Shape 2"/>
          <p:cNvSpPr/>
          <p:nvPr/>
        </p:nvSpPr>
        <p:spPr>
          <a:xfrm>
            <a:off x="365701" y="1892896"/>
            <a:ext cx="2890116" cy="3932940"/>
          </a:xfrm>
          <a:prstGeom prst="roundRect">
            <a:avLst>
              <a:gd name="adj" fmla="val 3328"/>
            </a:avLst>
          </a:prstGeom>
          <a:solidFill>
            <a:srgbClr val="151B24"/>
          </a:solidFill>
          <a:ln w="6350">
            <a:solidFill>
              <a:srgbClr val="2A323E"/>
            </a:solidFill>
            <a:prstDash val="solid"/>
          </a:ln>
        </p:spPr>
      </p:sp>
      <p:sp>
        <p:nvSpPr>
          <p:cNvPr id="5" name="Text 3"/>
          <p:cNvSpPr/>
          <p:nvPr/>
        </p:nvSpPr>
        <p:spPr>
          <a:xfrm>
            <a:off x="458933" y="2124670"/>
            <a:ext cx="2658341" cy="360660"/>
          </a:xfrm>
          <a:prstGeom prst="rect">
            <a:avLst/>
          </a:prstGeom>
          <a:noFill/>
          <a:ln/>
        </p:spPr>
        <p:txBody>
          <a:bodyPr wrap="square" lIns="0" tIns="0" rIns="0" bIns="0" rtlCol="0" anchor="t">
            <a:normAutofit/>
          </a:bodyPr>
          <a:lstStyle/>
          <a:p>
            <a:pPr marL="0" indent="0" algn="l">
              <a:lnSpc>
                <a:spcPts val="2640"/>
              </a:lnSpc>
              <a:buNone/>
            </a:pPr>
            <a:r>
              <a:rPr lang="en-US" sz="2200" dirty="0">
                <a:solidFill>
                  <a:srgbClr val="D8A657"/>
                </a:solidFill>
                <a:latin typeface="EB Garamond" pitchFamily="34" charset="0"/>
                <a:ea typeface="EB Garamond" pitchFamily="34" charset="-122"/>
                <a:cs typeface="EB Garamond" pitchFamily="34" charset="-120"/>
              </a:rPr>
              <a:t>Instruments</a:t>
            </a:r>
            <a:endParaRPr lang="en-US" sz="2200" dirty="0"/>
          </a:p>
        </p:txBody>
      </p:sp>
      <p:sp>
        <p:nvSpPr>
          <p:cNvPr id="6" name="Text 4"/>
          <p:cNvSpPr/>
          <p:nvPr/>
        </p:nvSpPr>
        <p:spPr>
          <a:xfrm>
            <a:off x="542058" y="2504551"/>
            <a:ext cx="2658341" cy="2710125"/>
          </a:xfrm>
          <a:prstGeom prst="rect">
            <a:avLst/>
          </a:prstGeom>
          <a:noFill/>
          <a:ln/>
        </p:spPr>
        <p:txBody>
          <a:bodyPr wrap="square" lIns="0" tIns="0" rIns="0" bIns="0" rtlCol="0" anchor="t">
            <a:normAutofit/>
          </a:bodyPr>
          <a:lstStyle/>
          <a:p>
            <a:pPr marL="182880" indent="-155194" algn="l">
              <a:lnSpc>
                <a:spcPts val="1620"/>
              </a:lnSpc>
              <a:buSzPct val="100000"/>
              <a:buChar char="•"/>
            </a:pPr>
            <a:r>
              <a:rPr lang="en-US" sz="1600" dirty="0">
                <a:solidFill>
                  <a:srgbClr val="C9C2B6"/>
                </a:solidFill>
                <a:latin typeface="IBM Plex Sans" pitchFamily="34" charset="0"/>
                <a:ea typeface="IBM Plex Sans" pitchFamily="34" charset="-122"/>
                <a:cs typeface="IBM Plex Sans" pitchFamily="34" charset="-120"/>
              </a:rPr>
              <a:t>7×50 or 10×50 </a:t>
            </a:r>
            <a:r>
              <a:rPr lang="en-US" sz="1600" b="1" dirty="0">
                <a:solidFill>
                  <a:srgbClr val="C9C2B6"/>
                </a:solidFill>
                <a:latin typeface="IBM Plex Sans" pitchFamily="34" charset="0"/>
                <a:ea typeface="IBM Plex Sans" pitchFamily="34" charset="-122"/>
                <a:cs typeface="IBM Plex Sans" pitchFamily="34" charset="-120"/>
              </a:rPr>
              <a:t>binoculars </a:t>
            </a:r>
            <a:r>
              <a:rPr lang="en-US" sz="1600" dirty="0">
                <a:solidFill>
                  <a:srgbClr val="C9C2B6"/>
                </a:solidFill>
                <a:latin typeface="IBM Plex Sans" pitchFamily="34" charset="0"/>
                <a:ea typeface="IBM Plex Sans" pitchFamily="34" charset="-122"/>
                <a:cs typeface="IBM Plex Sans" pitchFamily="34" charset="-120"/>
              </a:rPr>
              <a:t>for the Pipe and Great Rift.</a:t>
            </a:r>
          </a:p>
          <a:p>
            <a:pPr marL="182880" indent="-155194" algn="l">
              <a:lnSpc>
                <a:spcPts val="1620"/>
              </a:lnSpc>
              <a:buSzPct val="100000"/>
              <a:buChar char="•"/>
            </a:pPr>
            <a:endParaRPr lang="en-US" sz="1600" dirty="0"/>
          </a:p>
          <a:p>
            <a:pPr marL="182880" indent="-155194" algn="l">
              <a:lnSpc>
                <a:spcPts val="1620"/>
              </a:lnSpc>
              <a:buSzPct val="100000"/>
              <a:buChar char="•"/>
            </a:pPr>
            <a:r>
              <a:rPr lang="en-US" sz="1600" dirty="0">
                <a:solidFill>
                  <a:srgbClr val="C9C2B6"/>
                </a:solidFill>
                <a:latin typeface="IBM Plex Sans" pitchFamily="34" charset="0"/>
                <a:ea typeface="IBM Plex Sans" pitchFamily="34" charset="-122"/>
                <a:cs typeface="IBM Plex Sans" pitchFamily="34" charset="-120"/>
              </a:rPr>
              <a:t>80–120 mm f/4–f/6 </a:t>
            </a:r>
            <a:r>
              <a:rPr lang="en-US" sz="1600" b="1" dirty="0">
                <a:solidFill>
                  <a:srgbClr val="C9C2B6"/>
                </a:solidFill>
                <a:latin typeface="IBM Plex Sans" pitchFamily="34" charset="0"/>
                <a:ea typeface="IBM Plex Sans" pitchFamily="34" charset="-122"/>
                <a:cs typeface="IBM Plex Sans" pitchFamily="34" charset="-120"/>
              </a:rPr>
              <a:t>rich-field scopes</a:t>
            </a:r>
            <a:r>
              <a:rPr lang="en-US" sz="1600" dirty="0">
                <a:solidFill>
                  <a:srgbClr val="C9C2B6"/>
                </a:solidFill>
                <a:latin typeface="IBM Plex Sans" pitchFamily="34" charset="0"/>
                <a:ea typeface="IBM Plex Sans" pitchFamily="34" charset="-122"/>
                <a:cs typeface="IBM Plex Sans" pitchFamily="34" charset="-120"/>
              </a:rPr>
              <a:t> for 2–3° fields.</a:t>
            </a:r>
          </a:p>
          <a:p>
            <a:pPr marL="182880" indent="-155194" algn="l">
              <a:lnSpc>
                <a:spcPts val="1620"/>
              </a:lnSpc>
              <a:buSzPct val="100000"/>
              <a:buChar char="•"/>
            </a:pPr>
            <a:endParaRPr lang="en-US" sz="1600" dirty="0"/>
          </a:p>
          <a:p>
            <a:pPr marL="182880" indent="-155194" algn="l">
              <a:lnSpc>
                <a:spcPts val="1620"/>
              </a:lnSpc>
              <a:buSzPct val="100000"/>
              <a:buChar char="•"/>
            </a:pPr>
            <a:r>
              <a:rPr lang="en-US" sz="1600" dirty="0">
                <a:solidFill>
                  <a:srgbClr val="C9C2B6"/>
                </a:solidFill>
                <a:latin typeface="IBM Plex Sans" pitchFamily="34" charset="0"/>
                <a:ea typeface="IBM Plex Sans" pitchFamily="34" charset="-122"/>
                <a:cs typeface="IBM Plex Sans" pitchFamily="34" charset="-120"/>
              </a:rPr>
              <a:t>6–10” Scopes, low power, for small clouds.</a:t>
            </a:r>
            <a:endParaRPr lang="en-US" sz="1600" dirty="0"/>
          </a:p>
        </p:txBody>
      </p:sp>
      <p:sp>
        <p:nvSpPr>
          <p:cNvPr id="7" name="Shape 5"/>
          <p:cNvSpPr/>
          <p:nvPr/>
        </p:nvSpPr>
        <p:spPr>
          <a:xfrm>
            <a:off x="3560683" y="1892896"/>
            <a:ext cx="3380383" cy="3932940"/>
          </a:xfrm>
          <a:prstGeom prst="roundRect">
            <a:avLst>
              <a:gd name="adj" fmla="val 3328"/>
            </a:avLst>
          </a:prstGeom>
          <a:solidFill>
            <a:srgbClr val="151B24"/>
          </a:solidFill>
          <a:ln w="6350">
            <a:solidFill>
              <a:srgbClr val="2A323E"/>
            </a:solidFill>
            <a:prstDash val="solid"/>
          </a:ln>
        </p:spPr>
      </p:sp>
      <p:sp>
        <p:nvSpPr>
          <p:cNvPr id="8" name="Text 6"/>
          <p:cNvSpPr/>
          <p:nvPr/>
        </p:nvSpPr>
        <p:spPr>
          <a:xfrm>
            <a:off x="3792458" y="2124670"/>
            <a:ext cx="3004338" cy="360660"/>
          </a:xfrm>
          <a:prstGeom prst="rect">
            <a:avLst/>
          </a:prstGeom>
          <a:noFill/>
          <a:ln/>
        </p:spPr>
        <p:txBody>
          <a:bodyPr wrap="square" lIns="0" tIns="0" rIns="0" bIns="0" rtlCol="0" anchor="t">
            <a:normAutofit/>
          </a:bodyPr>
          <a:lstStyle/>
          <a:p>
            <a:pPr marL="0" indent="0" algn="l">
              <a:lnSpc>
                <a:spcPts val="2640"/>
              </a:lnSpc>
              <a:buNone/>
            </a:pPr>
            <a:r>
              <a:rPr lang="en-US" sz="2200" dirty="0">
                <a:solidFill>
                  <a:srgbClr val="D8A657"/>
                </a:solidFill>
                <a:latin typeface="EB Garamond" pitchFamily="34" charset="0"/>
                <a:ea typeface="EB Garamond" pitchFamily="34" charset="-122"/>
                <a:cs typeface="EB Garamond" pitchFamily="34" charset="-120"/>
              </a:rPr>
              <a:t>Sky conditions</a:t>
            </a:r>
            <a:endParaRPr lang="en-US" sz="2200" dirty="0"/>
          </a:p>
        </p:txBody>
      </p:sp>
      <p:sp>
        <p:nvSpPr>
          <p:cNvPr id="9" name="Text 7"/>
          <p:cNvSpPr/>
          <p:nvPr/>
        </p:nvSpPr>
        <p:spPr>
          <a:xfrm>
            <a:off x="3792458" y="2561529"/>
            <a:ext cx="3004338" cy="3028779"/>
          </a:xfrm>
          <a:prstGeom prst="rect">
            <a:avLst/>
          </a:prstGeom>
          <a:noFill/>
          <a:ln/>
        </p:spPr>
        <p:txBody>
          <a:bodyPr wrap="square" lIns="0" tIns="0" rIns="0" bIns="0" rtlCol="0" anchor="t">
            <a:normAutofit/>
          </a:bodyPr>
          <a:lstStyle/>
          <a:p>
            <a:pPr marL="182880" indent="-155194" algn="l">
              <a:lnSpc>
                <a:spcPts val="1620"/>
              </a:lnSpc>
              <a:buSzPct val="100000"/>
              <a:buChar char="•"/>
            </a:pPr>
            <a:r>
              <a:rPr lang="en-US" sz="1600" b="1" dirty="0">
                <a:solidFill>
                  <a:srgbClr val="C9C2B6"/>
                </a:solidFill>
                <a:latin typeface="IBM Plex Sans" pitchFamily="34" charset="0"/>
                <a:ea typeface="IBM Plex Sans" pitchFamily="34" charset="-122"/>
                <a:cs typeface="IBM Plex Sans" pitchFamily="34" charset="-120"/>
              </a:rPr>
              <a:t>Bortle 1–3:</a:t>
            </a:r>
            <a:r>
              <a:rPr lang="en-US" sz="1600" dirty="0">
                <a:solidFill>
                  <a:srgbClr val="C9C2B6"/>
                </a:solidFill>
                <a:latin typeface="IBM Plex Sans" pitchFamily="34" charset="0"/>
                <a:ea typeface="IBM Plex Sans" pitchFamily="34" charset="-122"/>
                <a:cs typeface="IBM Plex Sans" pitchFamily="34" charset="-120"/>
              </a:rPr>
              <a:t> most Barnard objects in reach.</a:t>
            </a:r>
          </a:p>
          <a:p>
            <a:pPr marL="182880" indent="-155194" algn="l">
              <a:lnSpc>
                <a:spcPts val="1620"/>
              </a:lnSpc>
              <a:buSzPct val="100000"/>
              <a:buChar char="•"/>
            </a:pPr>
            <a:endParaRPr lang="en-US" sz="1600" dirty="0"/>
          </a:p>
          <a:p>
            <a:pPr marL="182880" indent="-155194" algn="l">
              <a:lnSpc>
                <a:spcPts val="1620"/>
              </a:lnSpc>
              <a:buSzPct val="100000"/>
              <a:buChar char="•"/>
            </a:pPr>
            <a:r>
              <a:rPr lang="en-US" sz="1600" b="1" dirty="0">
                <a:solidFill>
                  <a:srgbClr val="C9C2B6"/>
                </a:solidFill>
                <a:latin typeface="IBM Plex Sans" pitchFamily="34" charset="0"/>
                <a:ea typeface="IBM Plex Sans" pitchFamily="34" charset="-122"/>
                <a:cs typeface="IBM Plex Sans" pitchFamily="34" charset="-120"/>
              </a:rPr>
              <a:t>Bortle 4:</a:t>
            </a:r>
            <a:r>
              <a:rPr lang="en-US" sz="1600" dirty="0">
                <a:solidFill>
                  <a:srgbClr val="C9C2B6"/>
                </a:solidFill>
                <a:latin typeface="IBM Plex Sans" pitchFamily="34" charset="0"/>
                <a:ea typeface="IBM Plex Sans" pitchFamily="34" charset="-122"/>
                <a:cs typeface="IBM Plex Sans" pitchFamily="34" charset="-120"/>
              </a:rPr>
              <a:t> opacity 5–6 clouds on rich star fields.</a:t>
            </a:r>
          </a:p>
          <a:p>
            <a:pPr marL="182880" indent="-155194" algn="l">
              <a:lnSpc>
                <a:spcPts val="1620"/>
              </a:lnSpc>
              <a:buSzPct val="100000"/>
              <a:buChar char="•"/>
            </a:pPr>
            <a:endParaRPr lang="en-US" sz="1600" dirty="0"/>
          </a:p>
          <a:p>
            <a:pPr marL="182880" indent="-155194" algn="l">
              <a:lnSpc>
                <a:spcPts val="1620"/>
              </a:lnSpc>
              <a:buSzPct val="100000"/>
              <a:buChar char="•"/>
            </a:pPr>
            <a:r>
              <a:rPr lang="en-US" sz="1600" b="1" dirty="0">
                <a:solidFill>
                  <a:srgbClr val="C9C2B6"/>
                </a:solidFill>
                <a:latin typeface="IBM Plex Sans" pitchFamily="34" charset="0"/>
                <a:ea typeface="IBM Plex Sans" pitchFamily="34" charset="-122"/>
                <a:cs typeface="IBM Plex Sans" pitchFamily="34" charset="-120"/>
              </a:rPr>
              <a:t>Bortle 5+:</a:t>
            </a:r>
            <a:r>
              <a:rPr lang="en-US" sz="1600" dirty="0">
                <a:solidFill>
                  <a:srgbClr val="C9C2B6"/>
                </a:solidFill>
                <a:latin typeface="IBM Plex Sans" pitchFamily="34" charset="0"/>
                <a:ea typeface="IBM Plex Sans" pitchFamily="34" charset="-122"/>
                <a:cs typeface="IBM Plex Sans" pitchFamily="34" charset="-120"/>
              </a:rPr>
              <a:t> little beyond the Great Rift.</a:t>
            </a:r>
          </a:p>
          <a:p>
            <a:pPr marL="182880" indent="-155194" algn="l">
              <a:lnSpc>
                <a:spcPts val="1620"/>
              </a:lnSpc>
              <a:buSzPct val="100000"/>
              <a:buChar char="•"/>
            </a:pPr>
            <a:endParaRPr lang="en-US" sz="1600" dirty="0"/>
          </a:p>
          <a:p>
            <a:pPr marL="182880" indent="-155194" algn="l">
              <a:lnSpc>
                <a:spcPts val="1620"/>
              </a:lnSpc>
              <a:buSzPct val="100000"/>
              <a:buChar char="•"/>
            </a:pPr>
            <a:r>
              <a:rPr lang="en-US" sz="1600" dirty="0">
                <a:solidFill>
                  <a:srgbClr val="C9C2B6"/>
                </a:solidFill>
                <a:latin typeface="IBM Plex Sans" pitchFamily="34" charset="0"/>
                <a:ea typeface="IBM Plex Sans" pitchFamily="34" charset="-122"/>
                <a:cs typeface="IBM Plex Sans" pitchFamily="34" charset="-120"/>
              </a:rPr>
              <a:t>Moonless, transparent nights; target near the meridian.</a:t>
            </a:r>
            <a:endParaRPr lang="en-US" sz="1600" dirty="0"/>
          </a:p>
        </p:txBody>
      </p:sp>
      <p:sp>
        <p:nvSpPr>
          <p:cNvPr id="10" name="Shape 8"/>
          <p:cNvSpPr/>
          <p:nvPr/>
        </p:nvSpPr>
        <p:spPr>
          <a:xfrm>
            <a:off x="7172841" y="381000"/>
            <a:ext cx="4560226" cy="6096000"/>
          </a:xfrm>
          <a:prstGeom prst="roundRect">
            <a:avLst>
              <a:gd name="adj" fmla="val 3328"/>
            </a:avLst>
          </a:prstGeom>
          <a:solidFill>
            <a:srgbClr val="151B24"/>
          </a:solidFill>
          <a:ln w="6350">
            <a:solidFill>
              <a:srgbClr val="2A323E"/>
            </a:solidFill>
            <a:prstDash val="solid"/>
          </a:ln>
        </p:spPr>
      </p:sp>
      <p:sp>
        <p:nvSpPr>
          <p:cNvPr id="11" name="Text 9"/>
          <p:cNvSpPr/>
          <p:nvPr/>
        </p:nvSpPr>
        <p:spPr>
          <a:xfrm>
            <a:off x="7998916" y="554730"/>
            <a:ext cx="3004236" cy="360660"/>
          </a:xfrm>
          <a:prstGeom prst="rect">
            <a:avLst/>
          </a:prstGeom>
          <a:noFill/>
          <a:ln/>
        </p:spPr>
        <p:txBody>
          <a:bodyPr wrap="square" lIns="0" tIns="0" rIns="0" bIns="0" rtlCol="0" anchor="t">
            <a:normAutofit/>
          </a:bodyPr>
          <a:lstStyle/>
          <a:p>
            <a:pPr marL="0" indent="0" algn="l">
              <a:lnSpc>
                <a:spcPts val="2640"/>
              </a:lnSpc>
              <a:buNone/>
            </a:pPr>
            <a:r>
              <a:rPr lang="en-US" sz="2200" dirty="0">
                <a:solidFill>
                  <a:srgbClr val="D8A657"/>
                </a:solidFill>
                <a:latin typeface="EB Garamond" pitchFamily="34" charset="0"/>
                <a:ea typeface="EB Garamond" pitchFamily="34" charset="-122"/>
                <a:cs typeface="EB Garamond" pitchFamily="34" charset="-120"/>
              </a:rPr>
              <a:t>Technique</a:t>
            </a:r>
            <a:endParaRPr lang="en-US" sz="2200" dirty="0"/>
          </a:p>
        </p:txBody>
      </p:sp>
      <p:sp>
        <p:nvSpPr>
          <p:cNvPr id="12" name="Text 10"/>
          <p:cNvSpPr/>
          <p:nvPr/>
        </p:nvSpPr>
        <p:spPr>
          <a:xfrm>
            <a:off x="7363691" y="915390"/>
            <a:ext cx="4177145" cy="5436919"/>
          </a:xfrm>
          <a:prstGeom prst="rect">
            <a:avLst/>
          </a:prstGeom>
          <a:noFill/>
          <a:ln/>
        </p:spPr>
        <p:txBody>
          <a:bodyPr wrap="square" lIns="0" tIns="0" rIns="0" bIns="0" rtlCol="0" anchor="t">
            <a:normAutofit/>
          </a:bodyPr>
          <a:lstStyle/>
          <a:p>
            <a:pPr marL="182880" indent="-155194">
              <a:lnSpc>
                <a:spcPts val="1620"/>
              </a:lnSpc>
              <a:buSzPct val="100000"/>
              <a:buFontTx/>
              <a:buChar char="•"/>
            </a:pPr>
            <a:r>
              <a:rPr lang="en-US" sz="1600" dirty="0">
                <a:solidFill>
                  <a:srgbClr val="C9C2B6"/>
                </a:solidFill>
                <a:latin typeface="IBM Plex Sans" pitchFamily="34" charset="0"/>
                <a:ea typeface="IBM Plex Sans" pitchFamily="34" charset="-122"/>
                <a:cs typeface="IBM Plex Sans" pitchFamily="34" charset="-120"/>
              </a:rPr>
              <a:t>Allow 30+ minutes </a:t>
            </a:r>
            <a:r>
              <a:rPr lang="en-US" sz="1600" b="1" dirty="0">
                <a:solidFill>
                  <a:srgbClr val="C9C2B6"/>
                </a:solidFill>
                <a:latin typeface="IBM Plex Sans" pitchFamily="34" charset="0"/>
                <a:ea typeface="IBM Plex Sans" pitchFamily="34" charset="-122"/>
                <a:cs typeface="IBM Plex Sans" pitchFamily="34" charset="-120"/>
              </a:rPr>
              <a:t>dark adaptation</a:t>
            </a:r>
            <a:r>
              <a:rPr lang="en-US" sz="1600" dirty="0">
                <a:solidFill>
                  <a:srgbClr val="C9C2B6"/>
                </a:solidFill>
                <a:latin typeface="IBM Plex Sans" pitchFamily="34" charset="0"/>
                <a:ea typeface="IBM Plex Sans" pitchFamily="34" charset="-122"/>
                <a:cs typeface="IBM Plex Sans" pitchFamily="34" charset="-120"/>
              </a:rPr>
              <a:t>.</a:t>
            </a:r>
          </a:p>
          <a:p>
            <a:pPr marL="182880" indent="-155194">
              <a:lnSpc>
                <a:spcPts val="1620"/>
              </a:lnSpc>
              <a:buSzPct val="100000"/>
              <a:buFontTx/>
              <a:buChar char="•"/>
            </a:pPr>
            <a:endParaRPr lang="en-US" sz="1600" dirty="0">
              <a:solidFill>
                <a:srgbClr val="C9C2B6"/>
              </a:solidFill>
              <a:latin typeface="IBM Plex Sans" pitchFamily="34" charset="0"/>
              <a:ea typeface="IBM Plex Sans" pitchFamily="34" charset="-122"/>
              <a:cs typeface="IBM Plex Sans" pitchFamily="34" charset="-120"/>
            </a:endParaRPr>
          </a:p>
          <a:p>
            <a:pPr marL="182880" indent="-155194">
              <a:lnSpc>
                <a:spcPts val="1620"/>
              </a:lnSpc>
              <a:buSzPct val="100000"/>
              <a:buFontTx/>
              <a:buChar char="•"/>
            </a:pPr>
            <a:r>
              <a:rPr lang="en-US" sz="1600" dirty="0">
                <a:solidFill>
                  <a:srgbClr val="C9C2B6"/>
                </a:solidFill>
                <a:latin typeface="IBM Plex Sans" pitchFamily="34" charset="0"/>
                <a:ea typeface="IBM Plex Sans" pitchFamily="34" charset="-122"/>
                <a:cs typeface="IBM Plex Sans" pitchFamily="34" charset="-120"/>
              </a:rPr>
              <a:t>Only use red lights.</a:t>
            </a:r>
          </a:p>
          <a:p>
            <a:pPr marL="182880" indent="-155194">
              <a:lnSpc>
                <a:spcPts val="1620"/>
              </a:lnSpc>
              <a:buSzPct val="100000"/>
              <a:buFontTx/>
              <a:buChar char="•"/>
            </a:pPr>
            <a:endParaRPr lang="en-US" sz="1600" dirty="0"/>
          </a:p>
          <a:p>
            <a:pPr marL="182880" indent="-155194">
              <a:lnSpc>
                <a:spcPts val="1620"/>
              </a:lnSpc>
              <a:buSzPct val="100000"/>
              <a:buChar char="•"/>
            </a:pPr>
            <a:r>
              <a:rPr lang="en-US" sz="1600" dirty="0">
                <a:solidFill>
                  <a:srgbClr val="C9C2B6"/>
                </a:solidFill>
                <a:latin typeface="IBM Plex Sans" pitchFamily="34" charset="0"/>
                <a:ea typeface="IBM Plex Sans" pitchFamily="34" charset="-122"/>
                <a:cs typeface="IBM Plex Sans" pitchFamily="34" charset="-120"/>
              </a:rPr>
              <a:t>Aim for a </a:t>
            </a:r>
            <a:r>
              <a:rPr lang="en-US" sz="1600" b="1" dirty="0">
                <a:solidFill>
                  <a:srgbClr val="C9C2B6"/>
                </a:solidFill>
                <a:latin typeface="IBM Plex Sans" pitchFamily="34" charset="0"/>
                <a:ea typeface="IBM Plex Sans" pitchFamily="34" charset="-122"/>
                <a:cs typeface="IBM Plex Sans" pitchFamily="34" charset="-120"/>
              </a:rPr>
              <a:t>field of view </a:t>
            </a:r>
            <a:r>
              <a:rPr lang="en-US" sz="1600" dirty="0">
                <a:solidFill>
                  <a:srgbClr val="C9C2B6"/>
                </a:solidFill>
                <a:latin typeface="IBM Plex Sans" pitchFamily="34" charset="0"/>
                <a:ea typeface="IBM Plex Sans" pitchFamily="34" charset="-122"/>
                <a:cs typeface="IBM Plex Sans" pitchFamily="34" charset="-120"/>
              </a:rPr>
              <a:t>of 2x to 3x the cloud size.</a:t>
            </a:r>
          </a:p>
          <a:p>
            <a:pPr marL="182880" indent="-155194">
              <a:lnSpc>
                <a:spcPts val="1620"/>
              </a:lnSpc>
              <a:buSzPct val="100000"/>
              <a:buChar char="•"/>
            </a:pPr>
            <a:endParaRPr lang="en-US" sz="1600" dirty="0">
              <a:solidFill>
                <a:srgbClr val="C9C2B6"/>
              </a:solidFill>
              <a:latin typeface="IBM Plex Sans" pitchFamily="34" charset="0"/>
              <a:ea typeface="IBM Plex Sans" pitchFamily="34" charset="-122"/>
              <a:cs typeface="IBM Plex Sans" pitchFamily="34" charset="-120"/>
            </a:endParaRPr>
          </a:p>
          <a:p>
            <a:pPr marL="182880" indent="-155194">
              <a:lnSpc>
                <a:spcPts val="1620"/>
              </a:lnSpc>
              <a:buSzPct val="100000"/>
              <a:buChar char="•"/>
            </a:pPr>
            <a:r>
              <a:rPr lang="en-US" sz="1600" dirty="0">
                <a:solidFill>
                  <a:srgbClr val="C9C2B6"/>
                </a:solidFill>
                <a:latin typeface="IBM Plex Sans" pitchFamily="34" charset="0"/>
                <a:ea typeface="IBM Plex Sans" pitchFamily="34" charset="-122"/>
                <a:cs typeface="IBM Plex Sans" pitchFamily="34" charset="-120"/>
              </a:rPr>
              <a:t>Aim for an </a:t>
            </a:r>
            <a:r>
              <a:rPr lang="en-US" sz="1600" b="1" dirty="0">
                <a:solidFill>
                  <a:srgbClr val="C9C2B6"/>
                </a:solidFill>
                <a:latin typeface="IBM Plex Sans" pitchFamily="34" charset="0"/>
                <a:ea typeface="IBM Plex Sans" pitchFamily="34" charset="-122"/>
                <a:cs typeface="IBM Plex Sans" pitchFamily="34" charset="-120"/>
              </a:rPr>
              <a:t>exit pupil </a:t>
            </a:r>
            <a:r>
              <a:rPr lang="en-US" sz="1600" dirty="0">
                <a:solidFill>
                  <a:srgbClr val="C9C2B6"/>
                </a:solidFill>
                <a:latin typeface="IBM Plex Sans" pitchFamily="34" charset="0"/>
                <a:ea typeface="IBM Plex Sans" pitchFamily="34" charset="-122"/>
                <a:cs typeface="IBM Plex Sans" pitchFamily="34" charset="-120"/>
              </a:rPr>
              <a:t>of 5–7 mm if possible.</a:t>
            </a:r>
          </a:p>
          <a:p>
            <a:pPr marL="182880" indent="-155194">
              <a:lnSpc>
                <a:spcPts val="1620"/>
              </a:lnSpc>
              <a:buSzPct val="100000"/>
              <a:buChar char="•"/>
            </a:pPr>
            <a:endParaRPr lang="en-US" sz="1600" dirty="0"/>
          </a:p>
          <a:p>
            <a:pPr marL="182880" indent="-155194">
              <a:lnSpc>
                <a:spcPts val="1620"/>
              </a:lnSpc>
              <a:buSzPct val="100000"/>
              <a:buChar char="•"/>
            </a:pPr>
            <a:r>
              <a:rPr lang="en-US" sz="1600" dirty="0">
                <a:solidFill>
                  <a:srgbClr val="C9C2B6"/>
                </a:solidFill>
                <a:latin typeface="IBM Plex Sans" pitchFamily="34" charset="0"/>
                <a:ea typeface="IBM Plex Sans" pitchFamily="34" charset="-122"/>
                <a:cs typeface="IBM Plex Sans" pitchFamily="34" charset="-120"/>
              </a:rPr>
              <a:t>No </a:t>
            </a:r>
            <a:r>
              <a:rPr lang="en-US" sz="1600" b="1" dirty="0">
                <a:solidFill>
                  <a:srgbClr val="C9C2B6"/>
                </a:solidFill>
                <a:latin typeface="IBM Plex Sans" pitchFamily="34" charset="0"/>
                <a:ea typeface="IBM Plex Sans" pitchFamily="34" charset="-122"/>
                <a:cs typeface="IBM Plex Sans" pitchFamily="34" charset="-120"/>
              </a:rPr>
              <a:t>filters</a:t>
            </a:r>
            <a:r>
              <a:rPr lang="en-US" sz="1600" dirty="0">
                <a:solidFill>
                  <a:srgbClr val="C9C2B6"/>
                </a:solidFill>
                <a:latin typeface="IBM Plex Sans" pitchFamily="34" charset="0"/>
                <a:ea typeface="IBM Plex Sans" pitchFamily="34" charset="-122"/>
                <a:cs typeface="IBM Plex Sans" pitchFamily="34" charset="-120"/>
              </a:rPr>
              <a:t>, except for lanes in emission nebulae.</a:t>
            </a:r>
          </a:p>
          <a:p>
            <a:pPr marL="182880" indent="-155194">
              <a:lnSpc>
                <a:spcPts val="1620"/>
              </a:lnSpc>
              <a:buSzPct val="100000"/>
              <a:buChar char="•"/>
            </a:pPr>
            <a:endParaRPr lang="en-US" sz="1600" dirty="0">
              <a:solidFill>
                <a:srgbClr val="C9C2B6"/>
              </a:solidFill>
              <a:latin typeface="IBM Plex Sans" pitchFamily="34" charset="0"/>
              <a:ea typeface="IBM Plex Sans" pitchFamily="34" charset="-122"/>
              <a:cs typeface="IBM Plex Sans" pitchFamily="34" charset="-120"/>
            </a:endParaRPr>
          </a:p>
          <a:p>
            <a:pPr marL="182880" indent="-155194" algn="l">
              <a:lnSpc>
                <a:spcPts val="1620"/>
              </a:lnSpc>
              <a:buSzPct val="100000"/>
              <a:buChar char="•"/>
            </a:pPr>
            <a:r>
              <a:rPr lang="en-US" sz="1600" dirty="0">
                <a:solidFill>
                  <a:srgbClr val="C9C2B6"/>
                </a:solidFill>
                <a:latin typeface="IBM Plex Sans" pitchFamily="34" charset="0"/>
                <a:ea typeface="IBM Plex Sans" pitchFamily="34" charset="-122"/>
                <a:cs typeface="IBM Plex Sans" pitchFamily="34" charset="-120"/>
              </a:rPr>
              <a:t>Watch the stars: look for a drop in </a:t>
            </a:r>
            <a:r>
              <a:rPr lang="en-US" sz="1600" b="1" dirty="0">
                <a:solidFill>
                  <a:srgbClr val="C9C2B6"/>
                </a:solidFill>
                <a:latin typeface="IBM Plex Sans" pitchFamily="34" charset="0"/>
                <a:ea typeface="IBM Plex Sans" pitchFamily="34" charset="-122"/>
                <a:cs typeface="IBM Plex Sans" pitchFamily="34" charset="-120"/>
              </a:rPr>
              <a:t>star density</a:t>
            </a:r>
            <a:r>
              <a:rPr lang="en-US" sz="1600" dirty="0">
                <a:solidFill>
                  <a:srgbClr val="C9C2B6"/>
                </a:solidFill>
                <a:latin typeface="IBM Plex Sans" pitchFamily="34" charset="0"/>
                <a:ea typeface="IBM Plex Sans" pitchFamily="34" charset="-122"/>
                <a:cs typeface="IBM Plex Sans" pitchFamily="34" charset="-120"/>
              </a:rPr>
              <a:t>.</a:t>
            </a:r>
          </a:p>
          <a:p>
            <a:pPr marL="182880" indent="-155194" algn="l">
              <a:lnSpc>
                <a:spcPts val="1620"/>
              </a:lnSpc>
              <a:buSzPct val="100000"/>
              <a:buChar char="•"/>
            </a:pPr>
            <a:endParaRPr lang="en-US" sz="1600" dirty="0"/>
          </a:p>
          <a:p>
            <a:pPr marL="182880" indent="-155194" algn="l">
              <a:lnSpc>
                <a:spcPts val="1620"/>
              </a:lnSpc>
              <a:buSzPct val="100000"/>
              <a:buChar char="•"/>
            </a:pPr>
            <a:r>
              <a:rPr lang="en-US" sz="1600" b="1" dirty="0">
                <a:solidFill>
                  <a:srgbClr val="C9C2B6"/>
                </a:solidFill>
                <a:latin typeface="IBM Plex Sans" pitchFamily="34" charset="0"/>
                <a:ea typeface="IBM Plex Sans" pitchFamily="34" charset="-122"/>
                <a:cs typeface="IBM Plex Sans" pitchFamily="34" charset="-120"/>
              </a:rPr>
              <a:t>Sweep </a:t>
            </a:r>
            <a:r>
              <a:rPr lang="en-US" sz="1600" dirty="0">
                <a:solidFill>
                  <a:srgbClr val="C9C2B6"/>
                </a:solidFill>
                <a:latin typeface="IBM Plex Sans" pitchFamily="34" charset="0"/>
                <a:ea typeface="IBM Plex Sans" pitchFamily="34" charset="-122"/>
                <a:cs typeface="IBM Plex Sans" pitchFamily="34" charset="-120"/>
              </a:rPr>
              <a:t>slowly; motion reveals the edge.</a:t>
            </a:r>
          </a:p>
          <a:p>
            <a:pPr marL="182880" indent="-155194" algn="l">
              <a:lnSpc>
                <a:spcPts val="1620"/>
              </a:lnSpc>
              <a:buSzPct val="100000"/>
              <a:buChar char="•"/>
            </a:pPr>
            <a:endParaRPr lang="en-US" sz="1600" dirty="0"/>
          </a:p>
          <a:p>
            <a:pPr marL="182880" indent="-155194" algn="l">
              <a:lnSpc>
                <a:spcPts val="1620"/>
              </a:lnSpc>
              <a:buSzPct val="100000"/>
              <a:buChar char="•"/>
            </a:pPr>
            <a:r>
              <a:rPr lang="en-US" sz="1600" b="1" dirty="0">
                <a:solidFill>
                  <a:srgbClr val="C9C2B6"/>
                </a:solidFill>
                <a:latin typeface="IBM Plex Sans" pitchFamily="34" charset="0"/>
                <a:ea typeface="IBM Plex Sans" pitchFamily="34" charset="-122"/>
                <a:cs typeface="IBM Plex Sans" pitchFamily="34" charset="-120"/>
              </a:rPr>
              <a:t>Averted vision</a:t>
            </a:r>
            <a:r>
              <a:rPr lang="en-US" sz="1600" dirty="0">
                <a:solidFill>
                  <a:srgbClr val="C9C2B6"/>
                </a:solidFill>
                <a:latin typeface="IBM Plex Sans" pitchFamily="34" charset="0"/>
                <a:ea typeface="IBM Plex Sans" pitchFamily="34" charset="-122"/>
                <a:cs typeface="IBM Plex Sans" pitchFamily="34" charset="-120"/>
              </a:rPr>
              <a:t>; compare with the next field.</a:t>
            </a:r>
          </a:p>
          <a:p>
            <a:pPr marL="182880" indent="-155194" algn="l">
              <a:lnSpc>
                <a:spcPts val="1620"/>
              </a:lnSpc>
              <a:buSzPct val="100000"/>
              <a:buChar char="•"/>
            </a:pPr>
            <a:endParaRPr lang="en-US" sz="1600" dirty="0"/>
          </a:p>
          <a:p>
            <a:pPr marL="182880" indent="-155194" algn="l">
              <a:lnSpc>
                <a:spcPts val="1620"/>
              </a:lnSpc>
              <a:buSzPct val="100000"/>
              <a:buChar char="•"/>
            </a:pPr>
            <a:r>
              <a:rPr lang="en-US" sz="1600" dirty="0">
                <a:solidFill>
                  <a:srgbClr val="C9C2B6"/>
                </a:solidFill>
                <a:latin typeface="IBM Plex Sans" pitchFamily="34" charset="0"/>
                <a:ea typeface="IBM Plex Sans" pitchFamily="34" charset="-122"/>
                <a:cs typeface="IBM Plex Sans" pitchFamily="34" charset="-120"/>
              </a:rPr>
              <a:t>Start with opacity 5–6; check a photo for shape.</a:t>
            </a:r>
          </a:p>
          <a:p>
            <a:pPr marL="182880" indent="-155194" algn="l">
              <a:lnSpc>
                <a:spcPts val="1620"/>
              </a:lnSpc>
              <a:buSzPct val="100000"/>
              <a:buChar char="•"/>
            </a:pPr>
            <a:endParaRPr lang="en-US" sz="1600" dirty="0"/>
          </a:p>
          <a:p>
            <a:pPr marL="182880" indent="-155194" algn="l">
              <a:lnSpc>
                <a:spcPts val="1620"/>
              </a:lnSpc>
              <a:buSzPct val="100000"/>
              <a:buChar char="•"/>
            </a:pPr>
            <a:r>
              <a:rPr lang="en-US" sz="1600" dirty="0">
                <a:solidFill>
                  <a:srgbClr val="C9C2B6"/>
                </a:solidFill>
                <a:latin typeface="IBM Plex Sans" pitchFamily="34" charset="0"/>
                <a:ea typeface="IBM Plex Sans" pitchFamily="34" charset="-122"/>
                <a:cs typeface="IBM Plex Sans" pitchFamily="34" charset="-120"/>
              </a:rPr>
              <a:t>Is the </a:t>
            </a:r>
            <a:r>
              <a:rPr lang="en-US" sz="1600" b="1" dirty="0">
                <a:solidFill>
                  <a:srgbClr val="C9C2B6"/>
                </a:solidFill>
                <a:latin typeface="IBM Plex Sans" pitchFamily="34" charset="0"/>
                <a:ea typeface="IBM Plex Sans" pitchFamily="34" charset="-122"/>
                <a:cs typeface="IBM Plex Sans" pitchFamily="34" charset="-120"/>
              </a:rPr>
              <a:t>edge</a:t>
            </a:r>
            <a:r>
              <a:rPr lang="en-US" sz="1600" dirty="0">
                <a:solidFill>
                  <a:srgbClr val="C9C2B6"/>
                </a:solidFill>
                <a:latin typeface="IBM Plex Sans" pitchFamily="34" charset="0"/>
                <a:ea typeface="IBM Plex Sans" pitchFamily="34" charset="-122"/>
                <a:cs typeface="IBM Plex Sans" pitchFamily="34" charset="-120"/>
              </a:rPr>
              <a:t> sharp? Is it blacker than the sky?</a:t>
            </a:r>
            <a:endParaRPr lang="en-US" sz="1600" dirty="0"/>
          </a:p>
        </p:txBody>
      </p:sp>
      <p:sp>
        <p:nvSpPr>
          <p:cNvPr id="13" name="Text 11"/>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98A6"/>
                </a:solidFill>
                <a:latin typeface="IBM Plex Sans" pitchFamily="34" charset="0"/>
                <a:ea typeface="IBM Plex Sans" pitchFamily="34" charset="-122"/>
                <a:cs typeface="IBM Plex Sans" pitchFamily="34" charset="-120"/>
              </a:rPr>
              <a:t>Sky and equipment figures are rules of thumb, not hard limits · 3 / 4</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51B24"/>
        </a:solidFill>
        <a:effectLst/>
      </p:bgPr>
    </p:bg>
    <p:spTree>
      <p:nvGrpSpPr>
        <p:cNvPr id="1" name=""/>
        <p:cNvGrpSpPr/>
        <p:nvPr/>
      </p:nvGrpSpPr>
      <p:grpSpPr>
        <a:xfrm>
          <a:off x="0" y="0"/>
          <a:ext cx="0" cy="0"/>
          <a:chOff x="0" y="0"/>
          <a:chExt cx="0" cy="0"/>
        </a:xfrm>
      </p:grpSpPr>
      <p:sp>
        <p:nvSpPr>
          <p:cNvPr id="3" name="Text 1"/>
          <p:cNvSpPr/>
          <p:nvPr/>
        </p:nvSpPr>
        <p:spPr>
          <a:xfrm>
            <a:off x="812800" y="544404"/>
            <a:ext cx="10883392" cy="558800"/>
          </a:xfrm>
          <a:prstGeom prst="rect">
            <a:avLst/>
          </a:prstGeom>
          <a:noFill/>
          <a:ln/>
        </p:spPr>
        <p:txBody>
          <a:bodyPr wrap="square" lIns="0" tIns="0" rIns="0" bIns="0" rtlCol="0" anchor="t">
            <a:normAutofit/>
          </a:bodyPr>
          <a:lstStyle/>
          <a:p>
            <a:pPr marL="0" indent="0" algn="l">
              <a:lnSpc>
                <a:spcPts val="4200"/>
              </a:lnSpc>
              <a:buNone/>
            </a:pPr>
            <a:r>
              <a:rPr lang="en-US" sz="4000" dirty="0">
                <a:solidFill>
                  <a:srgbClr val="EDE7DC"/>
                </a:solidFill>
                <a:latin typeface="EB Garamond" pitchFamily="34" charset="0"/>
                <a:ea typeface="EB Garamond" pitchFamily="34" charset="-122"/>
                <a:cs typeface="EB Garamond" pitchFamily="34" charset="-120"/>
              </a:rPr>
              <a:t>Where the darkest clouds are</a:t>
            </a:r>
            <a:endParaRPr lang="en-US" sz="4000" dirty="0"/>
          </a:p>
        </p:txBody>
      </p:sp>
      <p:pic>
        <p:nvPicPr>
          <p:cNvPr id="4" name="Image 0" descr="Sky map of Barnard and Lynds dark nebulae with opacity 5 and 6, plotted over constellation boundaries and the Milky Way outline. The densest concentrations are in Ophiuchus and Scorpius, Scutum, and Cepheus, with a smaller group in Taurus and Perseus."/>
          <p:cNvPicPr>
            <a:picLocks noChangeAspect="1"/>
          </p:cNvPicPr>
          <p:nvPr/>
        </p:nvPicPr>
        <p:blipFill>
          <a:blip r:embed="rId3"/>
          <a:stretch>
            <a:fillRect/>
          </a:stretch>
        </p:blipFill>
        <p:spPr>
          <a:xfrm>
            <a:off x="357529" y="1224118"/>
            <a:ext cx="11338663" cy="4615302"/>
          </a:xfrm>
          <a:prstGeom prst="rect">
            <a:avLst/>
          </a:prstGeom>
        </p:spPr>
      </p:pic>
      <p:sp>
        <p:nvSpPr>
          <p:cNvPr id="5" name="Text 2"/>
          <p:cNvSpPr/>
          <p:nvPr/>
        </p:nvSpPr>
        <p:spPr>
          <a:xfrm>
            <a:off x="812800" y="62382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8F98A6"/>
                </a:solidFill>
                <a:latin typeface="IBM Plex Sans" pitchFamily="34" charset="0"/>
                <a:ea typeface="IBM Plex Sans" pitchFamily="34" charset="-122"/>
                <a:cs typeface="IBM Plex Sans" pitchFamily="34" charset="-120"/>
              </a:rPr>
              <a:t>568 unique clouds at opacity 5–6: 142 Barnard + 426 additional Lynds · 4 / 4</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1299</Words>
  <Application>Microsoft Office PowerPoint</Application>
  <PresentationFormat>Widescreen</PresentationFormat>
  <Paragraphs>93</Paragraphs>
  <Slides>4</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EB Garamond</vt:lpstr>
      <vt:lpstr>IBM Plex Sans</vt:lpstr>
      <vt:lpstr>Office Theme</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Dark Nebulae: Galactic Playground for Cosmic Dust Bunnies</dc:title>
  <dc:subject>PptxGenJS Presentation</dc:subject>
  <dc:creator>PptxGenJS</dc:creator>
  <cp:lastModifiedBy>James Yoder</cp:lastModifiedBy>
  <cp:revision>3</cp:revision>
  <dcterms:created xsi:type="dcterms:W3CDTF">2026-09-23T15:34:53Z</dcterms:created>
  <dcterms:modified xsi:type="dcterms:W3CDTF">2026-09-23T22:14:44Z</dcterms:modified>
</cp:coreProperties>
</file>