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6D96CD2-2DAE-5E9A-591F-56248860E524}">
          <p14:sldIdLst>
            <p14:sldId id="256"/>
            <p14:sldId id="257"/>
          </p14:sldIdLst>
        </p14:section>
        <p14:section name="The Build" id="{C69E8A5F-7FB1-43F5-1DD3-E69E72607610}">
          <p14:sldIdLst>
            <p14:sldId id="258"/>
            <p14:sldId id="259"/>
            <p14:sldId id="260"/>
            <p14:sldId id="261"/>
            <p14:sldId id="262"/>
          </p14:sldIdLst>
        </p14:section>
        <p14:section name="Results" id="{9C7A80DB-BD60-DC14-87D1-97B273CF8B13}">
          <p14:sldIdLst>
            <p14:sldId id="263"/>
          </p14:sldIdLst>
        </p14:section>
        <p14:section name="Resources" id="{40CB4B9F-36B7-3DC0-7CDD-E1B0B5EA9E92}">
          <p14:sldIdLst>
            <p14:sldId id="264"/>
            <p14:sldId id="265"/>
            <p14:sldId id="266"/>
          </p14:sldIdLst>
        </p14:section>
        <p14:section name="Laser Etiquette" id="{91DB4B54-F989-0A5B-07FF-C2CC5E90A827}">
          <p14:sldIdLst>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8" d="100"/>
          <a:sy n="138" d="100"/>
        </p:scale>
        <p:origin x="27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0161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finished finder: a Feyachi red-dot/laser rifle sight with a 3D-printed dovetail adapter, re-worked dimming resistors, and magnetically stored Allen wrenches.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different categories of finders for telescopes: the classical finder that is really just a small telescope, the Red Dot Finder (there are many variations) that has a zero-magnification factor, and the laser finder.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quest for the perfect finder, I have found that the laser is easiest for me to use; however, lasers cannot be seen and used until it is quite dark. Recently while looking for a replacement laser as a finder scope, I stumbled upon a finder that combined both the red-dot design and a laser for a reasonable price ($42). This seemed to be a good solution that would work for daytime, evening and night use.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 Dot was too bright: the red dot is designed to be used during the day. Although there are 5 levels of brightness that can be selected, even the lowest level overwhelms any star that might be targeted.
Mounting: the finder is designed to mount on a gun, not a telescope, so an adapter mount would need to be designed to make it compatible with a typical dovetail mount.
Adjustment: previous lasers used were able to be adjusted by hand; this model requires Allen wrenches for adjustment like most other finders of this design.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Mounting &amp; Adjustment: designing and 3D printing an adapter for the finder so it goes in a dovetail was easy enough to do, and while I can't eliminate the need for the Allen wrenches, a solution was developed that stores the needed wrenches in the mount, so they are easily accessible and not easily lost.
Red Dot Brightness: replace various SMD resistors on the existing finder with new resistors as specified in the table.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 have updated the resistors used in the new configuration since the video for this was made. Use the configuration in the chart, not what is mentioned in the video; this new configuration provides an even larger range of dim levels.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Resistors: SMD resistors replaced as noted earlier.
Dovetail Mount: designed and 3D printed.
Allen Key Modifications: cut Allen keys to proper length to fit in dovetail mount. Addition of Allen key head for easier use. Allen keys are magnetically held in place by strong magnets added to the dovetail mount.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resulting finder from this project is nearly a perfect finder for astronomical use. The 5 settings on the red-dot finder range in brightness to where the finder can be used in mid-day and has enough dim levels so that it will not overwhelm stars at night. The original range of this finder was from 360Ω to 3,900Ω, a range of 10x. The new finder range is from 430Ω to 300,000Ω, a range of 680x. While I was unable to eliminate the need for Allen wrenches to align the laser and the finder with the Optical Tube Assembly (OTA), the Allen wrenches are conveniently magnetically stored within the base of the finder mount so they are readily available and not easily lost.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equipment was used in designing and making this device. Most items can be easily substituted. Item names in the table are links to the products.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Circuit Board Retention Ring: has two slots that the snap ring pliers can be used to remove the retention ring. You may be able to use a very small flat head screwdriver to do this also, but it will be a bit more work getting it to rotate. Also take note how this retention ring is facing when in place.
Circuit Board Orientation: make sure to take note of the orientation of the circuit board relative to the setting values to make sure it is oriented the same when you put it back in the compartment.
SMD Resistor removal: using the Hot Air Rework Station, I remove all of the resistors before putting in the replacements. Make sure you keep track of what the sequence of resistors should be on the circuit board before starting the removal process.
Soldering replacement resistors: I have found the best technique for this is to first try to solder the resistors without addition of solder, just using liquid flux to see if the residual solder will be enough; if not, use solder paste (sparingly). I have also found the technique of using fine needle tweezers positioned above the resistor and below the circuit board (pinching them in position together) works best to keep the SMD resistor from moving around when soldering it.
Digital Multimeter: if you have one, use it to verify the SMD resistors are soldered properly; otherwise, you will need to place the circuit back in for testing.
Testing the Finder: the two lowest settings are very dim; you may not be able to see them in a normally lit room, so you may need to go to a dark closet for testing these two settings.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posting this project on the internet I received this response from one of our local astronomers. It makes a good point that you can do this project much cheaper than I indicate in the instructions. I wanted to provide full information on the equipment I used; Jimmy points out there are other options. (I did update my original instructions to match the resistor kit he uses.)
Resistor kit specs: 1500 pieces, total 60 values (25 pcs each), 0Ω to 10MΩ. Type 0805, surface mount (SMD/SMT), tolerance ±1%, power 1/8W (0.125W). Values: 0Ω 1Ω 2.2Ω 3.3Ω 4.7Ω 5.1Ω 10Ω 15Ω 22Ω 33Ω 47Ω 51Ω 62Ω 82Ω 100Ω 120Ω 150Ω 180Ω 200Ω 220Ω 240Ω 270Ω 300Ω 330Ω 470Ω 510Ω 560Ω 680Ω 820Ω 1kΩ 1.2kΩ 1.5kΩ 1.8kΩ 2kΩ 2.2kΩ 3kΩ 3.3kΩ 4.7kΩ 5.1kΩ 5.6kΩ 7.5kΩ 10kΩ 12kΩ 15kΩ 18kΩ 20kΩ 22kΩ 33kΩ 43kΩ 47kΩ 51kΩ 75kΩ 100kΩ 200kΩ 300kΩ 390kΩ 470kΩ 680kΩ 1MΩ 10MΩ.
Jimmy's closing: Easy and fun project! (All in, ~$60). Thanks again James, Jimmy Ray.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of lasers for astronomy can be a hotly debated topic for astronomers. No doubt you will run across someone who may have a strong reaction to anyone using lasers in astronomy. Here are some pointers on what points may be made, and how to defuse a potential confrontation.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Bottom Line: Practice good etiquette when using a laser. Locate yourself away from imagers and at the outer areas of an observing group. Only use the laser when you need it; don't leave it on for extended periods of time. Never point a laser at a person or airplane. Follow these guidelines and you shouldn't have any issues.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D1326"/>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5852160" cy="182880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endParaRPr lang="en-US" sz="4400" dirty="0"/>
          </a:p>
        </p:txBody>
      </p:sp>
      <p:sp>
        <p:nvSpPr>
          <p:cNvPr id="3" name="Text 0"/>
          <p:cNvSpPr>
            <a:spLocks noGrp="1"/>
          </p:cNvSpPr>
          <p:nvPr>
            <p:ph type="body" idx="101" hasCustomPrompt="1"/>
          </p:nvPr>
        </p:nvSpPr>
        <p:spPr>
          <a:xfrm>
            <a:off x="731520" y="3840480"/>
            <a:ext cx="5852160" cy="1463040"/>
          </a:xfrm>
          <a:prstGeom prst="rect">
            <a:avLst/>
          </a:prstGeom>
          <a:noFill/>
          <a:ln/>
        </p:spPr>
        <p:txBody>
          <a:bodyPr wrap="square" rtlCol="0"/>
          <a:lstStyle>
            <a:lvl1pPr marL="0" indent="0">
              <a:buNone/>
              <a:defRPr lang="en-US" sz="2000" dirty="0">
                <a:solidFill>
                  <a:schemeClr val="bg2"/>
                </a:solidFill>
              </a:defRPr>
            </a:lvl1pPr>
          </a:lstStyle>
          <a:p>
            <a:pPr marL="0" indent="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0D1326"/>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rtlCol="0"/>
          <a:lstStyle>
            <a:lvl1pPr marL="0" indent="0">
              <a:buNone/>
              <a:defRPr lang="en-US" sz="3600" b="1" dirty="0">
                <a:solidFill>
                  <a:schemeClr val="bg1"/>
                </a:solidFill>
              </a:defRPr>
            </a:lvl1pPr>
          </a:lstStyle>
          <a:p>
            <a:pPr marL="0" indent="0">
              <a:buNone/>
            </a:pPr>
            <a:endParaRPr lang="en-US" sz="3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image" Target="../media/image1.jpe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8.pn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8" Type="http://schemas.openxmlformats.org/officeDocument/2006/relationships/hyperlink" Target="https://a.co/d/0c9Qk85X" TargetMode="External"/><Relationship Id="rId13" Type="http://schemas.openxmlformats.org/officeDocument/2006/relationships/hyperlink" Target="https://a.co/d/06NytZqZ" TargetMode="External"/><Relationship Id="rId3" Type="http://schemas.openxmlformats.org/officeDocument/2006/relationships/hyperlink" Target="https://a.co/d/0iczhQ5D" TargetMode="External"/><Relationship Id="rId7" Type="http://schemas.openxmlformats.org/officeDocument/2006/relationships/hyperlink" Target="https://a.co/d/00NwSDOU" TargetMode="External"/><Relationship Id="rId12" Type="http://schemas.openxmlformats.org/officeDocument/2006/relationships/hyperlink" Target="https://a.co/d/08CWrJg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a.co/d/0dNvMgx1" TargetMode="External"/><Relationship Id="rId11" Type="http://schemas.openxmlformats.org/officeDocument/2006/relationships/hyperlink" Target="https://a.co/d/01qNkVhO" TargetMode="External"/><Relationship Id="rId5" Type="http://schemas.openxmlformats.org/officeDocument/2006/relationships/hyperlink" Target="https://a.co/d/0hKZR6QS" TargetMode="External"/><Relationship Id="rId10" Type="http://schemas.openxmlformats.org/officeDocument/2006/relationships/hyperlink" Target="https://a.co/d/0gm6Q63E" TargetMode="External"/><Relationship Id="rId4" Type="http://schemas.openxmlformats.org/officeDocument/2006/relationships/hyperlink" Target="https://a.co/d/02oZChy6" TargetMode="External"/><Relationship Id="rId9" Type="http://schemas.openxmlformats.org/officeDocument/2006/relationships/hyperlink" Target="https://a.co/d/0jgzLcWn" TargetMode="External"/><Relationship Id="rId14" Type="http://schemas.openxmlformats.org/officeDocument/2006/relationships/hyperlink" Target="https://a.co/d/00ETCEa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hyperlink" Target="https://www.electronicsandyou.com/how-to-read-smd-resistor-values-with-code-chart.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amazon.com/dp/B096Z5DQWQ"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28800"/>
            <a:ext cx="5852160" cy="1828800"/>
          </a:xfrm>
          <a:prstGeom prst="rect">
            <a:avLst/>
          </a:prstGeom>
          <a:noFill/>
          <a:ln/>
        </p:spPr>
        <p:txBody>
          <a:bodyPr wrap="square" lIns="0" tIns="0" rIns="0" bIns="0" rtlCol="0" anchor="b"/>
          <a:lstStyle/>
          <a:p>
            <a:pPr marL="0" indent="0" algn="l">
              <a:buNone/>
            </a:pPr>
            <a:r>
              <a:rPr lang="en-US" sz="4400" b="1" dirty="0">
                <a:solidFill>
                  <a:schemeClr val="bg1"/>
                </a:solidFill>
              </a:rPr>
              <a:t>The Nearly Perfect Finderscope</a:t>
            </a:r>
            <a:endParaRPr lang="en-US" sz="4400" dirty="0"/>
          </a:p>
        </p:txBody>
      </p:sp>
      <p:sp>
        <p:nvSpPr>
          <p:cNvPr id="3" name="Text 0"/>
          <p:cNvSpPr>
            <a:spLocks noGrp="1"/>
          </p:cNvSpPr>
          <p:nvPr>
            <p:ph type="body" idx="101" hasCustomPrompt="1"/>
          </p:nvPr>
        </p:nvSpPr>
        <p:spPr>
          <a:xfrm>
            <a:off x="731520" y="3840480"/>
            <a:ext cx="5852160" cy="1463040"/>
          </a:xfrm>
          <a:prstGeom prst="rect">
            <a:avLst/>
          </a:prstGeom>
          <a:noFill/>
          <a:ln/>
        </p:spPr>
        <p:txBody>
          <a:bodyPr wrap="square" lIns="0" tIns="0" rIns="0" bIns="0" rtlCol="0" anchor="t"/>
          <a:lstStyle/>
          <a:p>
            <a:pPr marL="0" indent="0">
              <a:buNone/>
            </a:pPr>
            <a:r>
              <a:rPr lang="en-US" sz="2000" dirty="0">
                <a:solidFill>
                  <a:schemeClr val="bg2"/>
                </a:solidFill>
              </a:rPr>
              <a:t>A red-dot + laser finder, modified for astronomy</a:t>
            </a:r>
            <a:endParaRPr lang="en-US" sz="2000" dirty="0"/>
          </a:p>
          <a:p>
            <a:pPr marL="0" indent="0">
              <a:buNone/>
            </a:pPr>
            <a:r>
              <a:rPr lang="en-US" sz="1800" b="1" dirty="0">
                <a:solidFill>
                  <a:schemeClr val="accent1"/>
                </a:solidFill>
              </a:rPr>
              <a:t>James Yoder</a:t>
            </a:r>
            <a:endParaRPr lang="en-US" sz="2000" dirty="0"/>
          </a:p>
        </p:txBody>
      </p:sp>
      <p:sp>
        <p:nvSpPr>
          <p:cNvPr id="4" name="photo frame"/>
          <p:cNvSpPr/>
          <p:nvPr/>
        </p:nvSpPr>
        <p:spPr>
          <a:xfrm>
            <a:off x="7132320" y="822960"/>
            <a:ext cx="4480560" cy="2514600"/>
          </a:xfrm>
          <a:prstGeom prst="roundRect">
            <a:avLst>
              <a:gd name="adj" fmla="val 4364"/>
            </a:avLst>
          </a:prstGeom>
          <a:solidFill>
            <a:schemeClr val="bg1"/>
          </a:solidFill>
          <a:ln w="12700">
            <a:solidFill>
              <a:schemeClr val="bg1"/>
            </a:solidFill>
            <a:prstDash val="solid"/>
          </a:ln>
        </p:spPr>
      </p:sp>
      <p:pic>
        <p:nvPicPr>
          <p:cNvPr id="5" name="photo 1" descr="/tmp/claude-0/-home-claude/8ea750e6-988b-5f9d-a574-4c48446f8917/scratchpad/src/media/media/image1.jpeg"/>
          <p:cNvPicPr>
            <a:picLocks noChangeAspect="1"/>
          </p:cNvPicPr>
          <p:nvPr/>
        </p:nvPicPr>
        <p:blipFill>
          <a:blip r:embed="rId3"/>
          <a:stretch>
            <a:fillRect/>
          </a:stretch>
        </p:blipFill>
        <p:spPr>
          <a:xfrm>
            <a:off x="7837867" y="932688"/>
            <a:ext cx="3069465" cy="2295144"/>
          </a:xfrm>
          <a:prstGeom prst="rect">
            <a:avLst/>
          </a:prstGeom>
        </p:spPr>
      </p:pic>
      <p:sp>
        <p:nvSpPr>
          <p:cNvPr id="6" name="photo frame"/>
          <p:cNvSpPr/>
          <p:nvPr/>
        </p:nvSpPr>
        <p:spPr>
          <a:xfrm>
            <a:off x="7132320" y="3520440"/>
            <a:ext cx="4480560" cy="2514600"/>
          </a:xfrm>
          <a:prstGeom prst="roundRect">
            <a:avLst>
              <a:gd name="adj" fmla="val 4364"/>
            </a:avLst>
          </a:prstGeom>
          <a:solidFill>
            <a:schemeClr val="bg1"/>
          </a:solidFill>
          <a:ln w="12700">
            <a:solidFill>
              <a:schemeClr val="bg1"/>
            </a:solidFill>
            <a:prstDash val="solid"/>
          </a:ln>
        </p:spPr>
      </p:sp>
      <p:pic>
        <p:nvPicPr>
          <p:cNvPr id="7" name="photo 2" descr="/tmp/claude-0/-home-claude/8ea750e6-988b-5f9d-a574-4c48446f8917/scratchpad/src/media/media/image2.jpeg"/>
          <p:cNvPicPr>
            <a:picLocks noChangeAspect="1"/>
          </p:cNvPicPr>
          <p:nvPr/>
        </p:nvPicPr>
        <p:blipFill>
          <a:blip r:embed="rId4"/>
          <a:stretch>
            <a:fillRect/>
          </a:stretch>
        </p:blipFill>
        <p:spPr>
          <a:xfrm>
            <a:off x="7837867" y="3630168"/>
            <a:ext cx="3069465" cy="22951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Three kinds of telescope finders</a:t>
            </a:r>
            <a:endParaRPr lang="en-US" sz="3600" dirty="0"/>
          </a:p>
        </p:txBody>
      </p:sp>
      <p:sp>
        <p:nvSpPr>
          <p:cNvPr id="3" name="card"/>
          <p:cNvSpPr/>
          <p:nvPr/>
        </p:nvSpPr>
        <p:spPr>
          <a:xfrm>
            <a:off x="548640" y="1325880"/>
            <a:ext cx="3515258" cy="5074920"/>
          </a:xfrm>
          <a:prstGeom prst="roundRect">
            <a:avLst>
              <a:gd name="adj" fmla="val 3121"/>
            </a:avLst>
          </a:prstGeom>
          <a:solidFill>
            <a:schemeClr val="tx2"/>
          </a:solidFill>
          <a:ln w="12700">
            <a:solidFill>
              <a:schemeClr val="tx2"/>
            </a:solidFill>
            <a:prstDash val="solid"/>
          </a:ln>
        </p:spPr>
      </p:sp>
      <p:sp>
        <p:nvSpPr>
          <p:cNvPr id="4" name="Text 2"/>
          <p:cNvSpPr txBox="1"/>
          <p:nvPr/>
        </p:nvSpPr>
        <p:spPr>
          <a:xfrm>
            <a:off x="777240" y="1508760"/>
            <a:ext cx="3058058" cy="365760"/>
          </a:xfrm>
          <a:prstGeom prst="rect">
            <a:avLst/>
          </a:prstGeom>
          <a:noFill/>
          <a:ln/>
        </p:spPr>
        <p:txBody>
          <a:bodyPr wrap="square" lIns="0" tIns="0" rIns="0" bIns="0" rtlCol="0" anchor="t"/>
          <a:lstStyle/>
          <a:p>
            <a:pPr marL="0" indent="0">
              <a:buNone/>
            </a:pPr>
            <a:r>
              <a:rPr lang="en-US" sz="2000" b="1" dirty="0">
                <a:solidFill>
                  <a:schemeClr val="bg1"/>
                </a:solidFill>
                <a:latin typeface="Cambria" pitchFamily="34" charset="0"/>
                <a:ea typeface="Cambria" pitchFamily="34" charset="-122"/>
                <a:cs typeface="Cambria" pitchFamily="34" charset="-120"/>
              </a:rPr>
              <a:t>Classic finder</a:t>
            </a:r>
            <a:endParaRPr lang="en-US" sz="2000" dirty="0"/>
          </a:p>
        </p:txBody>
      </p:sp>
      <p:sp>
        <p:nvSpPr>
          <p:cNvPr id="5" name="Text 3"/>
          <p:cNvSpPr txBox="1"/>
          <p:nvPr/>
        </p:nvSpPr>
        <p:spPr>
          <a:xfrm>
            <a:off x="777240" y="1874520"/>
            <a:ext cx="3058058" cy="274320"/>
          </a:xfrm>
          <a:prstGeom prst="rect">
            <a:avLst/>
          </a:prstGeom>
          <a:noFill/>
          <a:ln/>
        </p:spPr>
        <p:txBody>
          <a:bodyPr wrap="square" lIns="0" tIns="0" rIns="0" bIns="0" rtlCol="0" anchor="t"/>
          <a:lstStyle/>
          <a:p>
            <a:pPr marL="0" indent="0">
              <a:buNone/>
            </a:pPr>
            <a:r>
              <a:rPr lang="en-US" sz="1200" i="1" dirty="0">
                <a:solidFill>
                  <a:schemeClr val="bg2"/>
                </a:solidFill>
              </a:rPr>
              <a:t>A small telescope</a:t>
            </a:r>
            <a:endParaRPr lang="en-US" sz="1200" dirty="0"/>
          </a:p>
        </p:txBody>
      </p:sp>
      <p:sp>
        <p:nvSpPr>
          <p:cNvPr id="6" name="photo frame"/>
          <p:cNvSpPr/>
          <p:nvPr/>
        </p:nvSpPr>
        <p:spPr>
          <a:xfrm>
            <a:off x="777240" y="2240280"/>
            <a:ext cx="3058058" cy="1920240"/>
          </a:xfrm>
          <a:prstGeom prst="roundRect">
            <a:avLst>
              <a:gd name="adj" fmla="val 5714"/>
            </a:avLst>
          </a:prstGeom>
          <a:solidFill>
            <a:schemeClr val="bg1"/>
          </a:solidFill>
          <a:ln w="12700">
            <a:solidFill>
              <a:schemeClr val="bg1"/>
            </a:solidFill>
            <a:prstDash val="solid"/>
          </a:ln>
        </p:spPr>
      </p:sp>
      <p:pic>
        <p:nvPicPr>
          <p:cNvPr id="7" name="photo 3" descr="/tmp/claude-0/-home-claude/8ea750e6-988b-5f9d-a574-4c48446f8917/scratchpad/src/media/media/image3.png"/>
          <p:cNvPicPr>
            <a:picLocks noChangeAspect="1"/>
          </p:cNvPicPr>
          <p:nvPr/>
        </p:nvPicPr>
        <p:blipFill>
          <a:blip r:embed="rId3"/>
          <a:stretch>
            <a:fillRect/>
          </a:stretch>
        </p:blipFill>
        <p:spPr>
          <a:xfrm>
            <a:off x="1419301" y="2313432"/>
            <a:ext cx="1773936" cy="1773936"/>
          </a:xfrm>
          <a:prstGeom prst="rect">
            <a:avLst/>
          </a:prstGeom>
        </p:spPr>
      </p:pic>
      <p:sp>
        <p:nvSpPr>
          <p:cNvPr id="8" name="Text 5"/>
          <p:cNvSpPr txBox="1"/>
          <p:nvPr/>
        </p:nvSpPr>
        <p:spPr>
          <a:xfrm>
            <a:off x="777240" y="4343400"/>
            <a:ext cx="3058058" cy="1920240"/>
          </a:xfrm>
          <a:prstGeom prst="rect">
            <a:avLst/>
          </a:prstGeom>
          <a:noFill/>
          <a:ln/>
        </p:spPr>
        <p:txBody>
          <a:bodyPr wrap="square" lIns="0" tIns="0" rIns="0" bIns="0" rtlCol="0" anchor="t"/>
          <a:lstStyle/>
          <a:p>
            <a:pPr marL="0" indent="0">
              <a:buNone/>
            </a:pPr>
            <a:r>
              <a:rPr lang="en-US" sz="1400" b="1" dirty="0">
                <a:solidFill>
                  <a:schemeClr val="accent2"/>
                </a:solidFill>
              </a:rPr>
              <a:t>+  </a:t>
            </a:r>
            <a:r>
              <a:rPr lang="en-US" sz="1400" dirty="0">
                <a:solidFill>
                  <a:schemeClr val="bg1"/>
                </a:solidFill>
              </a:rPr>
              <a:t>Can see dimmer stars</a:t>
            </a:r>
            <a:endParaRPr lang="en-US" sz="1400" dirty="0"/>
          </a:p>
          <a:p>
            <a:pPr marL="0" indent="0">
              <a:buNone/>
            </a:pPr>
            <a:r>
              <a:rPr lang="en-US" sz="1400" b="1" dirty="0">
                <a:solidFill>
                  <a:schemeClr val="accent1"/>
                </a:solidFill>
              </a:rPr>
              <a:t>–  </a:t>
            </a:r>
            <a:r>
              <a:rPr lang="en-US" sz="1400" dirty="0">
                <a:solidFill>
                  <a:schemeClr val="bg1"/>
                </a:solidFill>
              </a:rPr>
              <a:t>Can flip or rotate the image</a:t>
            </a:r>
            <a:endParaRPr lang="en-US" sz="1400" dirty="0"/>
          </a:p>
          <a:p>
            <a:pPr marL="0" indent="0">
              <a:buNone/>
            </a:pPr>
            <a:r>
              <a:rPr lang="en-US" sz="1400" b="1" dirty="0">
                <a:solidFill>
                  <a:schemeClr val="accent1"/>
                </a:solidFill>
              </a:rPr>
              <a:t>–  </a:t>
            </a:r>
            <a:r>
              <a:rPr lang="en-US" sz="1400" dirty="0">
                <a:solidFill>
                  <a:schemeClr val="bg1"/>
                </a:solidFill>
              </a:rPr>
              <a:t>Can be awkward to use</a:t>
            </a:r>
            <a:endParaRPr lang="en-US" sz="1400" dirty="0"/>
          </a:p>
          <a:p>
            <a:pPr marL="0" indent="0">
              <a:buNone/>
            </a:pPr>
            <a:r>
              <a:rPr lang="en-US" sz="1400" b="1" dirty="0">
                <a:solidFill>
                  <a:schemeClr val="accent1"/>
                </a:solidFill>
              </a:rPr>
              <a:t>–  </a:t>
            </a:r>
            <a:r>
              <a:rPr lang="en-US" sz="1400" dirty="0">
                <a:solidFill>
                  <a:schemeClr val="bg1"/>
                </a:solidFill>
              </a:rPr>
              <a:t>Can require odd positions to look through</a:t>
            </a:r>
            <a:endParaRPr lang="en-US" sz="1400" dirty="0"/>
          </a:p>
          <a:p>
            <a:pPr marL="0" indent="0">
              <a:buNone/>
            </a:pPr>
            <a:r>
              <a:rPr lang="en-US" sz="1400" b="1" dirty="0">
                <a:solidFill>
                  <a:schemeClr val="accent1"/>
                </a:solidFill>
              </a:rPr>
              <a:t>–  </a:t>
            </a:r>
            <a:r>
              <a:rPr lang="en-US" sz="1400" dirty="0">
                <a:solidFill>
                  <a:schemeClr val="bg1"/>
                </a:solidFill>
              </a:rPr>
              <a:t>Difficult to align</a:t>
            </a:r>
            <a:endParaRPr lang="en-US" sz="1400" dirty="0"/>
          </a:p>
        </p:txBody>
      </p:sp>
      <p:sp>
        <p:nvSpPr>
          <p:cNvPr id="9" name="card"/>
          <p:cNvSpPr/>
          <p:nvPr/>
        </p:nvSpPr>
        <p:spPr>
          <a:xfrm>
            <a:off x="4338218" y="1325880"/>
            <a:ext cx="3515258" cy="5074920"/>
          </a:xfrm>
          <a:prstGeom prst="roundRect">
            <a:avLst>
              <a:gd name="adj" fmla="val 3121"/>
            </a:avLst>
          </a:prstGeom>
          <a:solidFill>
            <a:schemeClr val="tx2"/>
          </a:solidFill>
          <a:ln w="12700">
            <a:solidFill>
              <a:schemeClr val="tx2"/>
            </a:solidFill>
            <a:prstDash val="solid"/>
          </a:ln>
        </p:spPr>
      </p:sp>
      <p:sp>
        <p:nvSpPr>
          <p:cNvPr id="10" name="Text 7"/>
          <p:cNvSpPr txBox="1"/>
          <p:nvPr/>
        </p:nvSpPr>
        <p:spPr>
          <a:xfrm>
            <a:off x="4566818" y="1508760"/>
            <a:ext cx="3058058" cy="365760"/>
          </a:xfrm>
          <a:prstGeom prst="rect">
            <a:avLst/>
          </a:prstGeom>
          <a:noFill/>
          <a:ln/>
        </p:spPr>
        <p:txBody>
          <a:bodyPr wrap="square" lIns="0" tIns="0" rIns="0" bIns="0" rtlCol="0" anchor="t"/>
          <a:lstStyle/>
          <a:p>
            <a:pPr marL="0" indent="0">
              <a:buNone/>
            </a:pPr>
            <a:r>
              <a:rPr lang="en-US" sz="2000" b="1" dirty="0">
                <a:solidFill>
                  <a:schemeClr val="bg1"/>
                </a:solidFill>
                <a:latin typeface="Cambria" pitchFamily="34" charset="0"/>
                <a:ea typeface="Cambria" pitchFamily="34" charset="-122"/>
                <a:cs typeface="Cambria" pitchFamily="34" charset="-120"/>
              </a:rPr>
              <a:t>Red dot finder</a:t>
            </a:r>
            <a:endParaRPr lang="en-US" sz="2000" dirty="0"/>
          </a:p>
        </p:txBody>
      </p:sp>
      <p:sp>
        <p:nvSpPr>
          <p:cNvPr id="11" name="Text 8"/>
          <p:cNvSpPr txBox="1"/>
          <p:nvPr/>
        </p:nvSpPr>
        <p:spPr>
          <a:xfrm>
            <a:off x="4566818" y="1874520"/>
            <a:ext cx="3058058" cy="274320"/>
          </a:xfrm>
          <a:prstGeom prst="rect">
            <a:avLst/>
          </a:prstGeom>
          <a:noFill/>
          <a:ln/>
        </p:spPr>
        <p:txBody>
          <a:bodyPr wrap="square" lIns="0" tIns="0" rIns="0" bIns="0" rtlCol="0" anchor="t"/>
          <a:lstStyle/>
          <a:p>
            <a:pPr marL="0" indent="0">
              <a:buNone/>
            </a:pPr>
            <a:r>
              <a:rPr lang="en-US" sz="1200" i="1" dirty="0">
                <a:solidFill>
                  <a:schemeClr val="bg2"/>
                </a:solidFill>
              </a:rPr>
              <a:t>Zero magnification</a:t>
            </a:r>
            <a:endParaRPr lang="en-US" sz="1200" dirty="0"/>
          </a:p>
        </p:txBody>
      </p:sp>
      <p:sp>
        <p:nvSpPr>
          <p:cNvPr id="12" name="photo frame"/>
          <p:cNvSpPr/>
          <p:nvPr/>
        </p:nvSpPr>
        <p:spPr>
          <a:xfrm>
            <a:off x="4566818" y="2240280"/>
            <a:ext cx="3058058" cy="1920240"/>
          </a:xfrm>
          <a:prstGeom prst="roundRect">
            <a:avLst>
              <a:gd name="adj" fmla="val 5714"/>
            </a:avLst>
          </a:prstGeom>
          <a:solidFill>
            <a:schemeClr val="bg1"/>
          </a:solidFill>
          <a:ln w="12700">
            <a:solidFill>
              <a:schemeClr val="bg1"/>
            </a:solidFill>
            <a:prstDash val="solid"/>
          </a:ln>
        </p:spPr>
      </p:sp>
      <p:pic>
        <p:nvPicPr>
          <p:cNvPr id="13" name="photo 4" descr="/tmp/claude-0/-home-claude/8ea750e6-988b-5f9d-a574-4c48446f8917/scratchpad/src/media/media/image4.jpeg"/>
          <p:cNvPicPr>
            <a:picLocks noChangeAspect="1"/>
          </p:cNvPicPr>
          <p:nvPr/>
        </p:nvPicPr>
        <p:blipFill>
          <a:blip r:embed="rId4"/>
          <a:stretch>
            <a:fillRect/>
          </a:stretch>
        </p:blipFill>
        <p:spPr>
          <a:xfrm>
            <a:off x="5389499" y="2313432"/>
            <a:ext cx="1412698" cy="1773936"/>
          </a:xfrm>
          <a:prstGeom prst="rect">
            <a:avLst/>
          </a:prstGeom>
        </p:spPr>
      </p:pic>
      <p:sp>
        <p:nvSpPr>
          <p:cNvPr id="14" name="Text 10"/>
          <p:cNvSpPr txBox="1"/>
          <p:nvPr/>
        </p:nvSpPr>
        <p:spPr>
          <a:xfrm>
            <a:off x="4566818" y="4343400"/>
            <a:ext cx="3058058" cy="1920240"/>
          </a:xfrm>
          <a:prstGeom prst="rect">
            <a:avLst/>
          </a:prstGeom>
          <a:noFill/>
          <a:ln/>
        </p:spPr>
        <p:txBody>
          <a:bodyPr wrap="square" lIns="0" tIns="0" rIns="0" bIns="0" rtlCol="0" anchor="t"/>
          <a:lstStyle/>
          <a:p>
            <a:pPr marL="0" indent="0">
              <a:buNone/>
            </a:pPr>
            <a:r>
              <a:rPr lang="en-US" sz="1400" b="1" dirty="0">
                <a:solidFill>
                  <a:schemeClr val="accent2"/>
                </a:solidFill>
              </a:rPr>
              <a:t>+  </a:t>
            </a:r>
            <a:r>
              <a:rPr lang="en-US" sz="1400" dirty="0">
                <a:solidFill>
                  <a:schemeClr val="bg1"/>
                </a:solidFill>
              </a:rPr>
              <a:t>Intuitive to use</a:t>
            </a:r>
            <a:endParaRPr lang="en-US" sz="1400" dirty="0"/>
          </a:p>
          <a:p>
            <a:pPr marL="0" indent="0">
              <a:buNone/>
            </a:pPr>
            <a:r>
              <a:rPr lang="en-US" sz="1400" b="1" dirty="0">
                <a:solidFill>
                  <a:schemeClr val="accent2"/>
                </a:solidFill>
              </a:rPr>
              <a:t>+  </a:t>
            </a:r>
            <a:r>
              <a:rPr lang="en-US" sz="1400" dirty="0">
                <a:solidFill>
                  <a:schemeClr val="bg1"/>
                </a:solidFill>
              </a:rPr>
              <a:t>Easier to navigate with</a:t>
            </a:r>
            <a:endParaRPr lang="en-US" sz="1400" dirty="0"/>
          </a:p>
          <a:p>
            <a:pPr marL="0" indent="0">
              <a:buNone/>
            </a:pPr>
            <a:r>
              <a:rPr lang="en-US" sz="1400" b="1" dirty="0">
                <a:solidFill>
                  <a:schemeClr val="accent1"/>
                </a:solidFill>
              </a:rPr>
              <a:t>–  </a:t>
            </a:r>
            <a:r>
              <a:rPr lang="en-US" sz="1400" dirty="0">
                <a:solidFill>
                  <a:schemeClr val="bg1"/>
                </a:solidFill>
              </a:rPr>
              <a:t>Often too bright for dim stars</a:t>
            </a:r>
            <a:endParaRPr lang="en-US" sz="1400" dirty="0"/>
          </a:p>
          <a:p>
            <a:pPr marL="0" indent="0">
              <a:buNone/>
            </a:pPr>
            <a:r>
              <a:rPr lang="en-US" sz="1400" b="1" dirty="0">
                <a:solidFill>
                  <a:schemeClr val="accent1"/>
                </a:solidFill>
              </a:rPr>
              <a:t>–  </a:t>
            </a:r>
            <a:r>
              <a:rPr lang="en-US" sz="1400" dirty="0">
                <a:solidFill>
                  <a:schemeClr val="bg1"/>
                </a:solidFill>
              </a:rPr>
              <a:t>Can require odd positions to look through</a:t>
            </a:r>
            <a:endParaRPr lang="en-US" sz="1400" dirty="0"/>
          </a:p>
          <a:p>
            <a:pPr marL="0" indent="0">
              <a:buNone/>
            </a:pPr>
            <a:r>
              <a:rPr lang="en-US" sz="1400" b="1" dirty="0">
                <a:solidFill>
                  <a:schemeClr val="accent1"/>
                </a:solidFill>
              </a:rPr>
              <a:t>–  </a:t>
            </a:r>
            <a:r>
              <a:rPr lang="en-US" sz="1400" dirty="0">
                <a:solidFill>
                  <a:schemeClr val="bg1"/>
                </a:solidFill>
              </a:rPr>
              <a:t>Requires a tool to align</a:t>
            </a:r>
            <a:endParaRPr lang="en-US" sz="1400" dirty="0"/>
          </a:p>
        </p:txBody>
      </p:sp>
      <p:sp>
        <p:nvSpPr>
          <p:cNvPr id="15" name="card"/>
          <p:cNvSpPr/>
          <p:nvPr/>
        </p:nvSpPr>
        <p:spPr>
          <a:xfrm>
            <a:off x="8127797" y="1325880"/>
            <a:ext cx="3515258" cy="5074920"/>
          </a:xfrm>
          <a:prstGeom prst="roundRect">
            <a:avLst>
              <a:gd name="adj" fmla="val 3121"/>
            </a:avLst>
          </a:prstGeom>
          <a:solidFill>
            <a:schemeClr val="tx2"/>
          </a:solidFill>
          <a:ln w="12700">
            <a:solidFill>
              <a:schemeClr val="tx2"/>
            </a:solidFill>
            <a:prstDash val="solid"/>
          </a:ln>
        </p:spPr>
      </p:sp>
      <p:sp>
        <p:nvSpPr>
          <p:cNvPr id="16" name="Text 12"/>
          <p:cNvSpPr txBox="1"/>
          <p:nvPr/>
        </p:nvSpPr>
        <p:spPr>
          <a:xfrm>
            <a:off x="8356397" y="1508760"/>
            <a:ext cx="3058058" cy="365760"/>
          </a:xfrm>
          <a:prstGeom prst="rect">
            <a:avLst/>
          </a:prstGeom>
          <a:noFill/>
          <a:ln/>
        </p:spPr>
        <p:txBody>
          <a:bodyPr wrap="square" lIns="0" tIns="0" rIns="0" bIns="0" rtlCol="0" anchor="t"/>
          <a:lstStyle/>
          <a:p>
            <a:pPr marL="0" indent="0">
              <a:buNone/>
            </a:pPr>
            <a:r>
              <a:rPr lang="en-US" sz="2000" b="1" dirty="0">
                <a:solidFill>
                  <a:schemeClr val="bg1"/>
                </a:solidFill>
                <a:latin typeface="Cambria" pitchFamily="34" charset="0"/>
                <a:ea typeface="Cambria" pitchFamily="34" charset="-122"/>
                <a:cs typeface="Cambria" pitchFamily="34" charset="-120"/>
              </a:rPr>
              <a:t>Laser finder</a:t>
            </a:r>
            <a:endParaRPr lang="en-US" sz="2000" dirty="0"/>
          </a:p>
        </p:txBody>
      </p:sp>
      <p:sp>
        <p:nvSpPr>
          <p:cNvPr id="17" name="Text 13"/>
          <p:cNvSpPr txBox="1"/>
          <p:nvPr/>
        </p:nvSpPr>
        <p:spPr>
          <a:xfrm>
            <a:off x="8356397" y="1874520"/>
            <a:ext cx="3058058" cy="274320"/>
          </a:xfrm>
          <a:prstGeom prst="rect">
            <a:avLst/>
          </a:prstGeom>
          <a:noFill/>
          <a:ln/>
        </p:spPr>
        <p:txBody>
          <a:bodyPr wrap="square" lIns="0" tIns="0" rIns="0" bIns="0" rtlCol="0" anchor="t"/>
          <a:lstStyle/>
          <a:p>
            <a:pPr marL="0" indent="0">
              <a:buNone/>
            </a:pPr>
            <a:r>
              <a:rPr lang="en-US" sz="1200" i="1" dirty="0">
                <a:solidFill>
                  <a:schemeClr val="bg2"/>
                </a:solidFill>
              </a:rPr>
              <a:t>A beam on the sky</a:t>
            </a:r>
            <a:endParaRPr lang="en-US" sz="1200" dirty="0"/>
          </a:p>
        </p:txBody>
      </p:sp>
      <p:sp>
        <p:nvSpPr>
          <p:cNvPr id="18" name="photo frame"/>
          <p:cNvSpPr/>
          <p:nvPr/>
        </p:nvSpPr>
        <p:spPr>
          <a:xfrm>
            <a:off x="8356397" y="2240280"/>
            <a:ext cx="3058058" cy="1920240"/>
          </a:xfrm>
          <a:prstGeom prst="roundRect">
            <a:avLst>
              <a:gd name="adj" fmla="val 5714"/>
            </a:avLst>
          </a:prstGeom>
          <a:solidFill>
            <a:schemeClr val="bg1"/>
          </a:solidFill>
          <a:ln w="12700">
            <a:solidFill>
              <a:schemeClr val="bg1"/>
            </a:solidFill>
            <a:prstDash val="solid"/>
          </a:ln>
        </p:spPr>
      </p:sp>
      <p:pic>
        <p:nvPicPr>
          <p:cNvPr id="19" name="photo 5" descr="/tmp/claude-0/-home-claude/8ea750e6-988b-5f9d-a574-4c48446f8917/scratchpad/src/media/media/image5.jpeg"/>
          <p:cNvPicPr>
            <a:picLocks noChangeAspect="1"/>
          </p:cNvPicPr>
          <p:nvPr/>
        </p:nvPicPr>
        <p:blipFill>
          <a:blip r:embed="rId5"/>
          <a:stretch>
            <a:fillRect/>
          </a:stretch>
        </p:blipFill>
        <p:spPr>
          <a:xfrm>
            <a:off x="8886116" y="2313432"/>
            <a:ext cx="1998620" cy="1773936"/>
          </a:xfrm>
          <a:prstGeom prst="rect">
            <a:avLst/>
          </a:prstGeom>
        </p:spPr>
      </p:pic>
      <p:sp>
        <p:nvSpPr>
          <p:cNvPr id="20" name="Text 15"/>
          <p:cNvSpPr txBox="1"/>
          <p:nvPr/>
        </p:nvSpPr>
        <p:spPr>
          <a:xfrm>
            <a:off x="8356397" y="4343400"/>
            <a:ext cx="3058058" cy="1920240"/>
          </a:xfrm>
          <a:prstGeom prst="rect">
            <a:avLst/>
          </a:prstGeom>
          <a:noFill/>
          <a:ln/>
        </p:spPr>
        <p:txBody>
          <a:bodyPr wrap="square" lIns="0" tIns="0" rIns="0" bIns="0" rtlCol="0" anchor="t"/>
          <a:lstStyle/>
          <a:p>
            <a:pPr marL="0" indent="0">
              <a:buNone/>
            </a:pPr>
            <a:r>
              <a:rPr lang="en-US" sz="1400" b="1" dirty="0">
                <a:solidFill>
                  <a:schemeClr val="accent2"/>
                </a:solidFill>
              </a:rPr>
              <a:t>+  </a:t>
            </a:r>
            <a:r>
              <a:rPr lang="en-US" sz="1400" dirty="0">
                <a:solidFill>
                  <a:schemeClr val="bg1"/>
                </a:solidFill>
              </a:rPr>
              <a:t>Easy to use and navigate with</a:t>
            </a:r>
            <a:endParaRPr lang="en-US" sz="1400" dirty="0"/>
          </a:p>
          <a:p>
            <a:pPr marL="0" indent="0">
              <a:buNone/>
            </a:pPr>
            <a:r>
              <a:rPr lang="en-US" sz="1400" b="1" dirty="0">
                <a:solidFill>
                  <a:schemeClr val="accent2"/>
                </a:solidFill>
              </a:rPr>
              <a:t>+  </a:t>
            </a:r>
            <a:r>
              <a:rPr lang="en-US" sz="1400" dirty="0">
                <a:solidFill>
                  <a:schemeClr val="bg1"/>
                </a:solidFill>
              </a:rPr>
              <a:t>Fewer odd positions needed</a:t>
            </a:r>
            <a:endParaRPr lang="en-US" sz="1400" dirty="0"/>
          </a:p>
          <a:p>
            <a:pPr marL="0" indent="0">
              <a:buNone/>
            </a:pPr>
            <a:r>
              <a:rPr lang="en-US" sz="1400" b="1" dirty="0">
                <a:solidFill>
                  <a:schemeClr val="accent2"/>
                </a:solidFill>
              </a:rPr>
              <a:t>+  </a:t>
            </a:r>
            <a:r>
              <a:rPr lang="en-US" sz="1400" dirty="0">
                <a:solidFill>
                  <a:schemeClr val="bg1"/>
                </a:solidFill>
              </a:rPr>
              <a:t>Shows exactly where you are pointing</a:t>
            </a:r>
            <a:endParaRPr lang="en-US" sz="1400" dirty="0"/>
          </a:p>
          <a:p>
            <a:pPr marL="0" indent="0">
              <a:buNone/>
            </a:pPr>
            <a:r>
              <a:rPr lang="en-US" sz="1400" b="1" dirty="0">
                <a:solidFill>
                  <a:schemeClr val="accent1"/>
                </a:solidFill>
              </a:rPr>
              <a:t>–  </a:t>
            </a:r>
            <a:r>
              <a:rPr lang="en-US" sz="1400" dirty="0">
                <a:solidFill>
                  <a:schemeClr val="bg1"/>
                </a:solidFill>
              </a:rPr>
              <a:t>Some astronomers find them offensive</a:t>
            </a:r>
            <a:endParaRPr lang="en-US" sz="1400" dirty="0"/>
          </a:p>
          <a:p>
            <a:pPr marL="0" indent="0">
              <a:buNone/>
            </a:pPr>
            <a:r>
              <a:rPr lang="en-US" sz="1400" b="1" dirty="0">
                <a:solidFill>
                  <a:schemeClr val="accent1"/>
                </a:solidFill>
              </a:rPr>
              <a:t>–  </a:t>
            </a:r>
            <a:r>
              <a:rPr lang="en-US" sz="1400" dirty="0">
                <a:solidFill>
                  <a:schemeClr val="bg1"/>
                </a:solidFill>
              </a:rPr>
              <a:t>Can't be used until dark</a:t>
            </a:r>
            <a:endParaRPr lang="en-US" sz="1400" dirty="0"/>
          </a:p>
          <a:p>
            <a:pPr marL="0" indent="0">
              <a:buNone/>
            </a:pPr>
            <a:r>
              <a:rPr lang="en-US" sz="1400" b="1" dirty="0">
                <a:solidFill>
                  <a:schemeClr val="accent1"/>
                </a:solidFill>
              </a:rPr>
              <a:t>–  </a:t>
            </a:r>
            <a:r>
              <a:rPr lang="en-US" sz="1400" dirty="0">
                <a:solidFill>
                  <a:schemeClr val="bg1"/>
                </a:solidFill>
              </a:rPr>
              <a:t>Can be difficult to align</a:t>
            </a:r>
            <a:endParaRPr lang="en-US" sz="1400" dirty="0"/>
          </a:p>
          <a:p>
            <a:pPr marL="0" indent="0">
              <a:buNone/>
            </a:pPr>
            <a:r>
              <a:rPr lang="en-US" sz="1400" b="1" dirty="0">
                <a:solidFill>
                  <a:schemeClr val="accent1"/>
                </a:solidFill>
              </a:rPr>
              <a:t>–  </a:t>
            </a:r>
            <a:r>
              <a:rPr lang="en-US" sz="1400" dirty="0">
                <a:solidFill>
                  <a:schemeClr val="bg1"/>
                </a:solidFill>
              </a:rPr>
              <a:t>Needs a mounting solution</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The search: one finder for day and night</a:t>
            </a:r>
            <a:endParaRPr lang="en-US" sz="3600" dirty="0"/>
          </a:p>
        </p:txBody>
      </p:sp>
      <p:sp>
        <p:nvSpPr>
          <p:cNvPr id="3" name="Text 1"/>
          <p:cNvSpPr txBox="1"/>
          <p:nvPr/>
        </p:nvSpPr>
        <p:spPr>
          <a:xfrm>
            <a:off x="548640" y="1463040"/>
            <a:ext cx="6035040" cy="1463040"/>
          </a:xfrm>
          <a:prstGeom prst="rect">
            <a:avLst/>
          </a:prstGeom>
          <a:noFill/>
          <a:ln/>
        </p:spPr>
        <p:txBody>
          <a:bodyPr wrap="square" lIns="0" tIns="0" rIns="0" bIns="0" rtlCol="0" anchor="t"/>
          <a:lstStyle/>
          <a:p>
            <a:pPr marL="0" indent="0">
              <a:lnSpc>
                <a:spcPct val="110000"/>
              </a:lnSpc>
              <a:buNone/>
            </a:pPr>
            <a:r>
              <a:rPr lang="en-US" sz="1800" dirty="0">
                <a:solidFill>
                  <a:schemeClr val="bg1"/>
                </a:solidFill>
              </a:rPr>
              <a:t>Lasers are the easiest finders to use, but they can't be seen until it is quite dark. While looking for a replacement laser, I found a finder that combines a red-dot sight and a laser.</a:t>
            </a:r>
            <a:endParaRPr lang="en-US" sz="1800" dirty="0"/>
          </a:p>
        </p:txBody>
      </p:sp>
      <p:sp>
        <p:nvSpPr>
          <p:cNvPr id="4" name="card"/>
          <p:cNvSpPr/>
          <p:nvPr/>
        </p:nvSpPr>
        <p:spPr>
          <a:xfrm>
            <a:off x="548640" y="3200400"/>
            <a:ext cx="2834640" cy="2194560"/>
          </a:xfrm>
          <a:prstGeom prst="roundRect">
            <a:avLst>
              <a:gd name="adj" fmla="val 5000"/>
            </a:avLst>
          </a:prstGeom>
          <a:solidFill>
            <a:schemeClr val="tx2"/>
          </a:solidFill>
          <a:ln w="12700">
            <a:solidFill>
              <a:schemeClr val="tx2"/>
            </a:solidFill>
            <a:prstDash val="solid"/>
          </a:ln>
        </p:spPr>
      </p:sp>
      <p:sp>
        <p:nvSpPr>
          <p:cNvPr id="5" name="Text 3"/>
          <p:cNvSpPr txBox="1"/>
          <p:nvPr/>
        </p:nvSpPr>
        <p:spPr>
          <a:xfrm>
            <a:off x="822960" y="3429000"/>
            <a:ext cx="2286000" cy="1005840"/>
          </a:xfrm>
          <a:prstGeom prst="rect">
            <a:avLst/>
          </a:prstGeom>
          <a:noFill/>
          <a:ln/>
        </p:spPr>
        <p:txBody>
          <a:bodyPr wrap="square" lIns="0" tIns="0" rIns="0" bIns="0" rtlCol="0" anchor="t"/>
          <a:lstStyle/>
          <a:p>
            <a:pPr marL="0" indent="0">
              <a:buNone/>
            </a:pPr>
            <a:r>
              <a:rPr lang="en-US" sz="6400" b="1" dirty="0">
                <a:solidFill>
                  <a:schemeClr val="accent1"/>
                </a:solidFill>
                <a:latin typeface="Cambria" pitchFamily="34" charset="0"/>
                <a:ea typeface="Cambria" pitchFamily="34" charset="-122"/>
                <a:cs typeface="Cambria" pitchFamily="34" charset="-120"/>
              </a:rPr>
              <a:t>$42</a:t>
            </a:r>
            <a:endParaRPr lang="en-US" sz="6400" dirty="0"/>
          </a:p>
        </p:txBody>
      </p:sp>
      <p:sp>
        <p:nvSpPr>
          <p:cNvPr id="6" name="Text 4"/>
          <p:cNvSpPr txBox="1"/>
          <p:nvPr/>
        </p:nvSpPr>
        <p:spPr>
          <a:xfrm>
            <a:off x="822960" y="4480560"/>
            <a:ext cx="2286000" cy="731520"/>
          </a:xfrm>
          <a:prstGeom prst="rect">
            <a:avLst/>
          </a:prstGeom>
          <a:noFill/>
          <a:ln/>
        </p:spPr>
        <p:txBody>
          <a:bodyPr wrap="square" lIns="0" tIns="0" rIns="0" bIns="0" rtlCol="0" anchor="t"/>
          <a:lstStyle/>
          <a:p>
            <a:pPr marL="0" indent="0">
              <a:buNone/>
            </a:pPr>
            <a:r>
              <a:rPr lang="en-US" sz="1400" dirty="0">
                <a:solidFill>
                  <a:schemeClr val="bg2"/>
                </a:solidFill>
              </a:rPr>
              <a:t>Red dot + laser in one reasonably priced unit</a:t>
            </a:r>
            <a:endParaRPr lang="en-US" sz="1400" dirty="0"/>
          </a:p>
        </p:txBody>
      </p:sp>
      <p:sp>
        <p:nvSpPr>
          <p:cNvPr id="7" name="card"/>
          <p:cNvSpPr/>
          <p:nvPr/>
        </p:nvSpPr>
        <p:spPr>
          <a:xfrm>
            <a:off x="3657600" y="3200400"/>
            <a:ext cx="2926080" cy="2194560"/>
          </a:xfrm>
          <a:prstGeom prst="roundRect">
            <a:avLst>
              <a:gd name="adj" fmla="val 5000"/>
            </a:avLst>
          </a:prstGeom>
          <a:solidFill>
            <a:schemeClr val="tx2"/>
          </a:solidFill>
          <a:ln w="12700">
            <a:solidFill>
              <a:schemeClr val="tx2"/>
            </a:solidFill>
            <a:prstDash val="solid"/>
          </a:ln>
        </p:spPr>
      </p:sp>
      <p:sp>
        <p:nvSpPr>
          <p:cNvPr id="8" name="Text 6"/>
          <p:cNvSpPr txBox="1"/>
          <p:nvPr/>
        </p:nvSpPr>
        <p:spPr>
          <a:xfrm>
            <a:off x="3931920" y="3429000"/>
            <a:ext cx="2377440" cy="1280160"/>
          </a:xfrm>
          <a:prstGeom prst="rect">
            <a:avLst/>
          </a:prstGeom>
          <a:noFill/>
          <a:ln/>
        </p:spPr>
        <p:txBody>
          <a:bodyPr wrap="square" lIns="0" tIns="0" rIns="0" bIns="0" rtlCol="0" anchor="t"/>
          <a:lstStyle/>
          <a:p>
            <a:pPr marL="0" indent="0">
              <a:buNone/>
            </a:pPr>
            <a:r>
              <a:rPr lang="en-US" sz="2600" b="1" dirty="0">
                <a:solidFill>
                  <a:schemeClr val="accent3"/>
                </a:solidFill>
                <a:latin typeface="Cambria" pitchFamily="34" charset="0"/>
                <a:ea typeface="Cambria" pitchFamily="34" charset="-122"/>
                <a:cs typeface="Cambria" pitchFamily="34" charset="-120"/>
              </a:rPr>
              <a:t>Daytime</a:t>
            </a:r>
            <a:endParaRPr lang="en-US" sz="2600" dirty="0"/>
          </a:p>
          <a:p>
            <a:pPr marL="0" indent="0">
              <a:buNone/>
            </a:pPr>
            <a:r>
              <a:rPr lang="en-US" sz="2600" b="1" dirty="0">
                <a:solidFill>
                  <a:schemeClr val="accent1"/>
                </a:solidFill>
                <a:latin typeface="Cambria" pitchFamily="34" charset="0"/>
                <a:ea typeface="Cambria" pitchFamily="34" charset="-122"/>
                <a:cs typeface="Cambria" pitchFamily="34" charset="-120"/>
              </a:rPr>
              <a:t>Evening</a:t>
            </a:r>
            <a:endParaRPr lang="en-US" sz="2600" dirty="0"/>
          </a:p>
          <a:p>
            <a:pPr marL="0" indent="0">
              <a:buNone/>
            </a:pPr>
            <a:r>
              <a:rPr lang="en-US" sz="2600" b="1" dirty="0">
                <a:solidFill>
                  <a:schemeClr val="accent2"/>
                </a:solidFill>
                <a:latin typeface="Cambria" pitchFamily="34" charset="0"/>
                <a:ea typeface="Cambria" pitchFamily="34" charset="-122"/>
                <a:cs typeface="Cambria" pitchFamily="34" charset="-120"/>
              </a:rPr>
              <a:t>Night</a:t>
            </a:r>
            <a:endParaRPr lang="en-US" sz="2600" dirty="0"/>
          </a:p>
        </p:txBody>
      </p:sp>
      <p:sp>
        <p:nvSpPr>
          <p:cNvPr id="9" name="Text 7"/>
          <p:cNvSpPr txBox="1"/>
          <p:nvPr/>
        </p:nvSpPr>
        <p:spPr>
          <a:xfrm>
            <a:off x="3931920" y="4754880"/>
            <a:ext cx="2377440" cy="548640"/>
          </a:xfrm>
          <a:prstGeom prst="rect">
            <a:avLst/>
          </a:prstGeom>
          <a:noFill/>
          <a:ln/>
        </p:spPr>
        <p:txBody>
          <a:bodyPr wrap="square" lIns="0" tIns="0" rIns="0" bIns="0" rtlCol="0" anchor="t"/>
          <a:lstStyle/>
          <a:p>
            <a:pPr marL="0" indent="0">
              <a:buNone/>
            </a:pPr>
            <a:r>
              <a:rPr lang="en-US" sz="1400" dirty="0">
                <a:solidFill>
                  <a:schemeClr val="bg2"/>
                </a:solidFill>
              </a:rPr>
              <a:t>A good solution for every phase of a session</a:t>
            </a:r>
            <a:endParaRPr lang="en-US" sz="1400" dirty="0"/>
          </a:p>
        </p:txBody>
      </p:sp>
      <p:sp>
        <p:nvSpPr>
          <p:cNvPr id="10" name="photo frame"/>
          <p:cNvSpPr/>
          <p:nvPr/>
        </p:nvSpPr>
        <p:spPr>
          <a:xfrm>
            <a:off x="7086600" y="1325880"/>
            <a:ext cx="4553712" cy="4709160"/>
          </a:xfrm>
          <a:prstGeom prst="roundRect">
            <a:avLst>
              <a:gd name="adj" fmla="val 2410"/>
            </a:avLst>
          </a:prstGeom>
          <a:solidFill>
            <a:schemeClr val="bg1"/>
          </a:solidFill>
          <a:ln w="12700">
            <a:solidFill>
              <a:schemeClr val="bg1"/>
            </a:solidFill>
            <a:prstDash val="solid"/>
          </a:ln>
        </p:spPr>
      </p:sp>
      <p:pic>
        <p:nvPicPr>
          <p:cNvPr id="11" name="photo 6" descr="/tmp/claude-0/-home-claude/8ea750e6-988b-5f9d-a574-4c48446f8917/scratchpad/src/media/media/image6.jpeg"/>
          <p:cNvPicPr>
            <a:picLocks noChangeAspect="1"/>
          </p:cNvPicPr>
          <p:nvPr/>
        </p:nvPicPr>
        <p:blipFill>
          <a:blip r:embed="rId3"/>
          <a:stretch>
            <a:fillRect/>
          </a:stretch>
        </p:blipFill>
        <p:spPr>
          <a:xfrm>
            <a:off x="7196834" y="1435608"/>
            <a:ext cx="4333245" cy="4489704"/>
          </a:xfrm>
          <a:prstGeom prst="rect">
            <a:avLst/>
          </a:prstGeom>
        </p:spPr>
      </p:pic>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Three issues to resolve</a:t>
            </a:r>
            <a:endParaRPr lang="en-US" sz="3600" dirty="0"/>
          </a:p>
        </p:txBody>
      </p:sp>
      <p:sp>
        <p:nvSpPr>
          <p:cNvPr id="3" name="card"/>
          <p:cNvSpPr/>
          <p:nvPr/>
        </p:nvSpPr>
        <p:spPr>
          <a:xfrm>
            <a:off x="548640" y="1554480"/>
            <a:ext cx="3515258" cy="4206240"/>
          </a:xfrm>
          <a:prstGeom prst="roundRect">
            <a:avLst>
              <a:gd name="adj" fmla="val 3121"/>
            </a:avLst>
          </a:prstGeom>
          <a:solidFill>
            <a:schemeClr val="tx2"/>
          </a:solidFill>
          <a:ln w="12700">
            <a:solidFill>
              <a:schemeClr val="tx2"/>
            </a:solidFill>
            <a:prstDash val="solid"/>
          </a:ln>
        </p:spPr>
      </p:sp>
      <p:sp>
        <p:nvSpPr>
          <p:cNvPr id="4" name="icon circle"/>
          <p:cNvSpPr/>
          <p:nvPr/>
        </p:nvSpPr>
        <p:spPr>
          <a:xfrm>
            <a:off x="868680" y="1920240"/>
            <a:ext cx="914400" cy="914400"/>
          </a:xfrm>
          <a:prstGeom prst="ellipse">
            <a:avLst/>
          </a:prstGeom>
          <a:solidFill>
            <a:schemeClr val="accent1"/>
          </a:solidFill>
          <a:ln w="12700">
            <a:solidFill>
              <a:schemeClr val="accent1"/>
            </a:solidFill>
            <a:prstDash val="solid"/>
          </a:ln>
        </p:spPr>
      </p:sp>
      <p:pic>
        <p:nvPicPr>
          <p:cNvPr id="5" name="icon FaSun" descr="preencoded.png"/>
          <p:cNvPicPr>
            <a:picLocks noChangeAspect="1"/>
          </p:cNvPicPr>
          <p:nvPr/>
        </p:nvPicPr>
        <p:blipFill>
          <a:blip r:embed="rId3"/>
          <a:stretch>
            <a:fillRect/>
          </a:stretch>
        </p:blipFill>
        <p:spPr>
          <a:xfrm>
            <a:off x="1097280" y="2148840"/>
            <a:ext cx="457200" cy="457200"/>
          </a:xfrm>
          <a:prstGeom prst="rect">
            <a:avLst/>
          </a:prstGeom>
        </p:spPr>
      </p:pic>
      <p:sp>
        <p:nvSpPr>
          <p:cNvPr id="6" name="Text 3"/>
          <p:cNvSpPr txBox="1"/>
          <p:nvPr/>
        </p:nvSpPr>
        <p:spPr>
          <a:xfrm>
            <a:off x="868680" y="3108960"/>
            <a:ext cx="2875178" cy="45720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Red dot too bright</a:t>
            </a:r>
            <a:endParaRPr lang="en-US" sz="2200" dirty="0"/>
          </a:p>
        </p:txBody>
      </p:sp>
      <p:sp>
        <p:nvSpPr>
          <p:cNvPr id="7" name="Text 4"/>
          <p:cNvSpPr txBox="1"/>
          <p:nvPr/>
        </p:nvSpPr>
        <p:spPr>
          <a:xfrm>
            <a:off x="868680" y="3703320"/>
            <a:ext cx="2875178" cy="1828800"/>
          </a:xfrm>
          <a:prstGeom prst="rect">
            <a:avLst/>
          </a:prstGeom>
          <a:noFill/>
          <a:ln/>
        </p:spPr>
        <p:txBody>
          <a:bodyPr wrap="square" lIns="0" tIns="0" rIns="0" bIns="0" rtlCol="0" anchor="t"/>
          <a:lstStyle/>
          <a:p>
            <a:pPr marL="0" indent="0">
              <a:lnSpc>
                <a:spcPct val="110000"/>
              </a:lnSpc>
              <a:buNone/>
            </a:pPr>
            <a:r>
              <a:rPr lang="en-US" sz="1600" dirty="0">
                <a:solidFill>
                  <a:schemeClr val="bg2"/>
                </a:solidFill>
              </a:rPr>
              <a:t>The red dot is designed for daytime use. Even the lowest of its 5 brightness levels overwhelms any star you might target.</a:t>
            </a:r>
            <a:endParaRPr lang="en-US" sz="1600" dirty="0"/>
          </a:p>
        </p:txBody>
      </p:sp>
      <p:sp>
        <p:nvSpPr>
          <p:cNvPr id="8" name="card"/>
          <p:cNvSpPr/>
          <p:nvPr/>
        </p:nvSpPr>
        <p:spPr>
          <a:xfrm>
            <a:off x="4338218" y="1554480"/>
            <a:ext cx="3515258" cy="4206240"/>
          </a:xfrm>
          <a:prstGeom prst="roundRect">
            <a:avLst>
              <a:gd name="adj" fmla="val 3121"/>
            </a:avLst>
          </a:prstGeom>
          <a:solidFill>
            <a:schemeClr val="tx2"/>
          </a:solidFill>
          <a:ln w="12700">
            <a:solidFill>
              <a:schemeClr val="tx2"/>
            </a:solidFill>
            <a:prstDash val="solid"/>
          </a:ln>
        </p:spPr>
      </p:sp>
      <p:sp>
        <p:nvSpPr>
          <p:cNvPr id="9" name="icon circle"/>
          <p:cNvSpPr/>
          <p:nvPr/>
        </p:nvSpPr>
        <p:spPr>
          <a:xfrm>
            <a:off x="4658258" y="1920240"/>
            <a:ext cx="914400" cy="914400"/>
          </a:xfrm>
          <a:prstGeom prst="ellipse">
            <a:avLst/>
          </a:prstGeom>
          <a:solidFill>
            <a:schemeClr val="accent1"/>
          </a:solidFill>
          <a:ln w="12700">
            <a:solidFill>
              <a:schemeClr val="accent1"/>
            </a:solidFill>
            <a:prstDash val="solid"/>
          </a:ln>
        </p:spPr>
      </p:sp>
      <p:pic>
        <p:nvPicPr>
          <p:cNvPr id="10" name="icon FaCube" descr="preencoded.png"/>
          <p:cNvPicPr>
            <a:picLocks noChangeAspect="1"/>
          </p:cNvPicPr>
          <p:nvPr/>
        </p:nvPicPr>
        <p:blipFill>
          <a:blip r:embed="rId4"/>
          <a:stretch>
            <a:fillRect/>
          </a:stretch>
        </p:blipFill>
        <p:spPr>
          <a:xfrm>
            <a:off x="4886858" y="2148840"/>
            <a:ext cx="457200" cy="457200"/>
          </a:xfrm>
          <a:prstGeom prst="rect">
            <a:avLst/>
          </a:prstGeom>
        </p:spPr>
      </p:pic>
      <p:sp>
        <p:nvSpPr>
          <p:cNvPr id="11" name="Text 7"/>
          <p:cNvSpPr txBox="1"/>
          <p:nvPr/>
        </p:nvSpPr>
        <p:spPr>
          <a:xfrm>
            <a:off x="4658258" y="3108960"/>
            <a:ext cx="2875178" cy="45720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Mounting</a:t>
            </a:r>
            <a:endParaRPr lang="en-US" sz="2200" dirty="0"/>
          </a:p>
        </p:txBody>
      </p:sp>
      <p:sp>
        <p:nvSpPr>
          <p:cNvPr id="12" name="Text 8"/>
          <p:cNvSpPr txBox="1"/>
          <p:nvPr/>
        </p:nvSpPr>
        <p:spPr>
          <a:xfrm>
            <a:off x="4658258" y="3703320"/>
            <a:ext cx="2875178" cy="1828800"/>
          </a:xfrm>
          <a:prstGeom prst="rect">
            <a:avLst/>
          </a:prstGeom>
          <a:noFill/>
          <a:ln/>
        </p:spPr>
        <p:txBody>
          <a:bodyPr wrap="square" lIns="0" tIns="0" rIns="0" bIns="0" rtlCol="0" anchor="t"/>
          <a:lstStyle/>
          <a:p>
            <a:pPr marL="0" indent="0">
              <a:lnSpc>
                <a:spcPct val="110000"/>
              </a:lnSpc>
              <a:buNone/>
            </a:pPr>
            <a:r>
              <a:rPr lang="en-US" sz="1600" dirty="0">
                <a:solidFill>
                  <a:schemeClr val="bg2"/>
                </a:solidFill>
              </a:rPr>
              <a:t>The finder is built to mount on a gun, not a telescope. It needs an adapter to fit a typical dovetail mount.</a:t>
            </a:r>
            <a:endParaRPr lang="en-US" sz="1600" dirty="0"/>
          </a:p>
        </p:txBody>
      </p:sp>
      <p:sp>
        <p:nvSpPr>
          <p:cNvPr id="13" name="card"/>
          <p:cNvSpPr/>
          <p:nvPr/>
        </p:nvSpPr>
        <p:spPr>
          <a:xfrm>
            <a:off x="8127797" y="1554480"/>
            <a:ext cx="3515258" cy="4206240"/>
          </a:xfrm>
          <a:prstGeom prst="roundRect">
            <a:avLst>
              <a:gd name="adj" fmla="val 3121"/>
            </a:avLst>
          </a:prstGeom>
          <a:solidFill>
            <a:schemeClr val="tx2"/>
          </a:solidFill>
          <a:ln w="12700">
            <a:solidFill>
              <a:schemeClr val="tx2"/>
            </a:solidFill>
            <a:prstDash val="solid"/>
          </a:ln>
        </p:spPr>
      </p:sp>
      <p:sp>
        <p:nvSpPr>
          <p:cNvPr id="14" name="icon circle"/>
          <p:cNvSpPr/>
          <p:nvPr/>
        </p:nvSpPr>
        <p:spPr>
          <a:xfrm>
            <a:off x="8447837" y="1920240"/>
            <a:ext cx="914400" cy="914400"/>
          </a:xfrm>
          <a:prstGeom prst="ellipse">
            <a:avLst/>
          </a:prstGeom>
          <a:solidFill>
            <a:schemeClr val="accent1"/>
          </a:solidFill>
          <a:ln w="12700">
            <a:solidFill>
              <a:schemeClr val="accent1"/>
            </a:solidFill>
            <a:prstDash val="solid"/>
          </a:ln>
        </p:spPr>
      </p:sp>
      <p:pic>
        <p:nvPicPr>
          <p:cNvPr id="15" name="icon FaWrench" descr="preencoded.png"/>
          <p:cNvPicPr>
            <a:picLocks noChangeAspect="1"/>
          </p:cNvPicPr>
          <p:nvPr/>
        </p:nvPicPr>
        <p:blipFill>
          <a:blip r:embed="rId5"/>
          <a:stretch>
            <a:fillRect/>
          </a:stretch>
        </p:blipFill>
        <p:spPr>
          <a:xfrm>
            <a:off x="8676437" y="2148840"/>
            <a:ext cx="457200" cy="457200"/>
          </a:xfrm>
          <a:prstGeom prst="rect">
            <a:avLst/>
          </a:prstGeom>
        </p:spPr>
      </p:pic>
      <p:sp>
        <p:nvSpPr>
          <p:cNvPr id="16" name="Text 11"/>
          <p:cNvSpPr txBox="1"/>
          <p:nvPr/>
        </p:nvSpPr>
        <p:spPr>
          <a:xfrm>
            <a:off x="8447837" y="3108960"/>
            <a:ext cx="2875178" cy="45720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Adjustment</a:t>
            </a:r>
            <a:endParaRPr lang="en-US" sz="2200" dirty="0"/>
          </a:p>
        </p:txBody>
      </p:sp>
      <p:sp>
        <p:nvSpPr>
          <p:cNvPr id="17" name="Text 12"/>
          <p:cNvSpPr txBox="1"/>
          <p:nvPr/>
        </p:nvSpPr>
        <p:spPr>
          <a:xfrm>
            <a:off x="8447837" y="3703320"/>
            <a:ext cx="2875178" cy="1828800"/>
          </a:xfrm>
          <a:prstGeom prst="rect">
            <a:avLst/>
          </a:prstGeom>
          <a:noFill/>
          <a:ln/>
        </p:spPr>
        <p:txBody>
          <a:bodyPr wrap="square" lIns="0" tIns="0" rIns="0" bIns="0" rtlCol="0" anchor="t"/>
          <a:lstStyle/>
          <a:p>
            <a:pPr marL="0" indent="0">
              <a:lnSpc>
                <a:spcPct val="110000"/>
              </a:lnSpc>
              <a:buNone/>
            </a:pPr>
            <a:r>
              <a:rPr lang="en-US" sz="1600" dirty="0">
                <a:solidFill>
                  <a:schemeClr val="bg2"/>
                </a:solidFill>
              </a:rPr>
              <a:t>Earlier lasers could be adjusted by hand. Like most finders of this design, Allen wrenches are required to make adjustments to the finder.</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The solutions</a:t>
            </a:r>
            <a:endParaRPr lang="en-US" sz="3600" dirty="0"/>
          </a:p>
        </p:txBody>
      </p:sp>
      <p:sp>
        <p:nvSpPr>
          <p:cNvPr id="3" name="card"/>
          <p:cNvSpPr/>
          <p:nvPr/>
        </p:nvSpPr>
        <p:spPr>
          <a:xfrm>
            <a:off x="548640" y="1325880"/>
            <a:ext cx="6675120" cy="2331720"/>
          </a:xfrm>
          <a:prstGeom prst="roundRect">
            <a:avLst>
              <a:gd name="adj" fmla="val 4706"/>
            </a:avLst>
          </a:prstGeom>
          <a:solidFill>
            <a:schemeClr val="tx2"/>
          </a:solidFill>
          <a:ln w="12700">
            <a:solidFill>
              <a:schemeClr val="tx2"/>
            </a:solidFill>
            <a:prstDash val="solid"/>
          </a:ln>
        </p:spPr>
      </p:sp>
      <p:sp>
        <p:nvSpPr>
          <p:cNvPr id="4" name="icon circle"/>
          <p:cNvSpPr/>
          <p:nvPr/>
        </p:nvSpPr>
        <p:spPr>
          <a:xfrm>
            <a:off x="868680" y="1645920"/>
            <a:ext cx="822960" cy="822960"/>
          </a:xfrm>
          <a:prstGeom prst="ellipse">
            <a:avLst/>
          </a:prstGeom>
          <a:solidFill>
            <a:schemeClr val="accent1"/>
          </a:solidFill>
          <a:ln w="12700">
            <a:solidFill>
              <a:schemeClr val="accent1"/>
            </a:solidFill>
            <a:prstDash val="solid"/>
          </a:ln>
        </p:spPr>
      </p:sp>
      <p:pic>
        <p:nvPicPr>
          <p:cNvPr id="5" name="icon FaCube" descr="preencoded.png"/>
          <p:cNvPicPr>
            <a:picLocks noChangeAspect="1"/>
          </p:cNvPicPr>
          <p:nvPr/>
        </p:nvPicPr>
        <p:blipFill>
          <a:blip r:embed="rId3"/>
          <a:stretch>
            <a:fillRect/>
          </a:stretch>
        </p:blipFill>
        <p:spPr>
          <a:xfrm>
            <a:off x="1074420" y="1851660"/>
            <a:ext cx="411480" cy="411480"/>
          </a:xfrm>
          <a:prstGeom prst="rect">
            <a:avLst/>
          </a:prstGeom>
        </p:spPr>
      </p:pic>
      <p:sp>
        <p:nvSpPr>
          <p:cNvPr id="6" name="Text 3"/>
          <p:cNvSpPr txBox="1"/>
          <p:nvPr/>
        </p:nvSpPr>
        <p:spPr>
          <a:xfrm>
            <a:off x="1965960" y="1691640"/>
            <a:ext cx="5029200" cy="45720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Mounting &amp; adjustment</a:t>
            </a:r>
            <a:endParaRPr lang="en-US" sz="2200" dirty="0"/>
          </a:p>
        </p:txBody>
      </p:sp>
      <p:sp>
        <p:nvSpPr>
          <p:cNvPr id="7" name="Text 4"/>
          <p:cNvSpPr txBox="1"/>
          <p:nvPr/>
        </p:nvSpPr>
        <p:spPr>
          <a:xfrm>
            <a:off x="1965960" y="2240280"/>
            <a:ext cx="4983480" cy="1280160"/>
          </a:xfrm>
          <a:prstGeom prst="rect">
            <a:avLst/>
          </a:prstGeom>
          <a:noFill/>
          <a:ln/>
        </p:spPr>
        <p:txBody>
          <a:bodyPr wrap="square" lIns="0" tIns="0" rIns="0" bIns="0" rtlCol="0" anchor="t"/>
          <a:lstStyle/>
          <a:p>
            <a:pPr marL="0" indent="0">
              <a:lnSpc>
                <a:spcPct val="105000"/>
              </a:lnSpc>
              <a:buNone/>
            </a:pPr>
            <a:r>
              <a:rPr lang="en-US" sz="1600" dirty="0">
                <a:solidFill>
                  <a:schemeClr val="bg2"/>
                </a:solidFill>
              </a:rPr>
              <a:t>A 3D-printed adapter puts the finder in a standard dovetail. The Allen wrenches can't be eliminated, so the mount stores them where they are easy to reach and hard to lose.</a:t>
            </a:r>
            <a:endParaRPr lang="en-US" sz="1600" dirty="0"/>
          </a:p>
        </p:txBody>
      </p:sp>
      <p:sp>
        <p:nvSpPr>
          <p:cNvPr id="8" name="card"/>
          <p:cNvSpPr/>
          <p:nvPr/>
        </p:nvSpPr>
        <p:spPr>
          <a:xfrm>
            <a:off x="548640" y="3931920"/>
            <a:ext cx="6675120" cy="2331720"/>
          </a:xfrm>
          <a:prstGeom prst="roundRect">
            <a:avLst>
              <a:gd name="adj" fmla="val 4706"/>
            </a:avLst>
          </a:prstGeom>
          <a:solidFill>
            <a:schemeClr val="tx2"/>
          </a:solidFill>
          <a:ln w="12700">
            <a:solidFill>
              <a:schemeClr val="tx2"/>
            </a:solidFill>
            <a:prstDash val="solid"/>
          </a:ln>
        </p:spPr>
      </p:sp>
      <p:sp>
        <p:nvSpPr>
          <p:cNvPr id="9" name="icon circle"/>
          <p:cNvSpPr/>
          <p:nvPr/>
        </p:nvSpPr>
        <p:spPr>
          <a:xfrm>
            <a:off x="868680" y="4251960"/>
            <a:ext cx="822960" cy="822960"/>
          </a:xfrm>
          <a:prstGeom prst="ellipse">
            <a:avLst/>
          </a:prstGeom>
          <a:solidFill>
            <a:schemeClr val="accent1"/>
          </a:solidFill>
          <a:ln w="12700">
            <a:solidFill>
              <a:schemeClr val="accent1"/>
            </a:solidFill>
            <a:prstDash val="solid"/>
          </a:ln>
        </p:spPr>
      </p:sp>
      <p:pic>
        <p:nvPicPr>
          <p:cNvPr id="10" name="icon FaMicrochip" descr="preencoded.png"/>
          <p:cNvPicPr>
            <a:picLocks noChangeAspect="1"/>
          </p:cNvPicPr>
          <p:nvPr/>
        </p:nvPicPr>
        <p:blipFill>
          <a:blip r:embed="rId4"/>
          <a:stretch>
            <a:fillRect/>
          </a:stretch>
        </p:blipFill>
        <p:spPr>
          <a:xfrm>
            <a:off x="1074420" y="4457700"/>
            <a:ext cx="411480" cy="411480"/>
          </a:xfrm>
          <a:prstGeom prst="rect">
            <a:avLst/>
          </a:prstGeom>
        </p:spPr>
      </p:pic>
      <p:sp>
        <p:nvSpPr>
          <p:cNvPr id="11" name="Text 7"/>
          <p:cNvSpPr txBox="1"/>
          <p:nvPr/>
        </p:nvSpPr>
        <p:spPr>
          <a:xfrm>
            <a:off x="1965960" y="4297680"/>
            <a:ext cx="5029200" cy="457200"/>
          </a:xfrm>
          <a:prstGeom prst="rect">
            <a:avLst/>
          </a:prstGeom>
          <a:noFill/>
          <a:ln/>
        </p:spPr>
        <p:txBody>
          <a:bodyPr wrap="square" lIns="0" tIns="0" rIns="0" bIns="0" rtlCol="0" anchor="t"/>
          <a:lstStyle/>
          <a:p>
            <a:pPr marL="0" indent="0">
              <a:buNone/>
            </a:pPr>
            <a:r>
              <a:rPr lang="en-US" sz="2200" b="1" dirty="0">
                <a:solidFill>
                  <a:schemeClr val="bg1"/>
                </a:solidFill>
                <a:latin typeface="Cambria" pitchFamily="34" charset="0"/>
                <a:ea typeface="Cambria" pitchFamily="34" charset="-122"/>
                <a:cs typeface="Cambria" pitchFamily="34" charset="-120"/>
              </a:rPr>
              <a:t>Red dot brightness</a:t>
            </a:r>
            <a:endParaRPr lang="en-US" sz="2200" dirty="0"/>
          </a:p>
        </p:txBody>
      </p:sp>
      <p:sp>
        <p:nvSpPr>
          <p:cNvPr id="12" name="Text 8"/>
          <p:cNvSpPr txBox="1"/>
          <p:nvPr/>
        </p:nvSpPr>
        <p:spPr>
          <a:xfrm>
            <a:off x="1965960" y="4846320"/>
            <a:ext cx="4983480" cy="1280160"/>
          </a:xfrm>
          <a:prstGeom prst="rect">
            <a:avLst/>
          </a:prstGeom>
          <a:noFill/>
          <a:ln/>
        </p:spPr>
        <p:txBody>
          <a:bodyPr wrap="square" lIns="0" tIns="0" rIns="0" bIns="0" rtlCol="0" anchor="t"/>
          <a:lstStyle/>
          <a:p>
            <a:pPr marL="0" indent="0">
              <a:lnSpc>
                <a:spcPct val="105000"/>
              </a:lnSpc>
              <a:buNone/>
            </a:pPr>
            <a:r>
              <a:rPr lang="en-US" sz="1600" dirty="0">
                <a:solidFill>
                  <a:schemeClr val="bg2"/>
                </a:solidFill>
              </a:rPr>
              <a:t>Replace the SMD resistors on the finder's circuit board with much higher values, giving far dimmer settings for dark-sky use.</a:t>
            </a:r>
            <a:endParaRPr lang="en-US" sz="1600" dirty="0"/>
          </a:p>
        </p:txBody>
      </p:sp>
      <p:sp>
        <p:nvSpPr>
          <p:cNvPr id="13" name="photo frame"/>
          <p:cNvSpPr/>
          <p:nvPr/>
        </p:nvSpPr>
        <p:spPr>
          <a:xfrm>
            <a:off x="7498080" y="1325880"/>
            <a:ext cx="4142232" cy="2331720"/>
          </a:xfrm>
          <a:prstGeom prst="roundRect">
            <a:avLst>
              <a:gd name="adj" fmla="val 4706"/>
            </a:avLst>
          </a:prstGeom>
          <a:solidFill>
            <a:schemeClr val="bg1"/>
          </a:solidFill>
          <a:ln w="12700">
            <a:solidFill>
              <a:schemeClr val="bg1"/>
            </a:solidFill>
            <a:prstDash val="solid"/>
          </a:ln>
        </p:spPr>
      </p:sp>
      <p:pic>
        <p:nvPicPr>
          <p:cNvPr id="14" name="photo 1" descr="/tmp/claude-0/-home-claude/8ea750e6-988b-5f9d-a574-4c48446f8917/scratchpad/src/media/media/image1.jpeg"/>
          <p:cNvPicPr>
            <a:picLocks noChangeAspect="1"/>
          </p:cNvPicPr>
          <p:nvPr/>
        </p:nvPicPr>
        <p:blipFill>
          <a:blip r:embed="rId5"/>
          <a:stretch>
            <a:fillRect/>
          </a:stretch>
        </p:blipFill>
        <p:spPr>
          <a:xfrm>
            <a:off x="8156753" y="1435608"/>
            <a:ext cx="2824886" cy="2112264"/>
          </a:xfrm>
          <a:prstGeom prst="rect">
            <a:avLst/>
          </a:prstGeom>
        </p:spPr>
      </p:pic>
      <p:sp>
        <p:nvSpPr>
          <p:cNvPr id="15" name="photo frame"/>
          <p:cNvSpPr/>
          <p:nvPr/>
        </p:nvSpPr>
        <p:spPr>
          <a:xfrm>
            <a:off x="7498080" y="3931920"/>
            <a:ext cx="4142232" cy="2331720"/>
          </a:xfrm>
          <a:prstGeom prst="roundRect">
            <a:avLst>
              <a:gd name="adj" fmla="val 4706"/>
            </a:avLst>
          </a:prstGeom>
          <a:solidFill>
            <a:schemeClr val="bg1"/>
          </a:solidFill>
          <a:ln w="12700">
            <a:solidFill>
              <a:schemeClr val="bg1"/>
            </a:solidFill>
            <a:prstDash val="solid"/>
          </a:ln>
        </p:spPr>
      </p:sp>
      <p:pic>
        <p:nvPicPr>
          <p:cNvPr id="16" name="photo 2" descr="/tmp/claude-0/-home-claude/8ea750e6-988b-5f9d-a574-4c48446f8917/scratchpad/src/media/media/image2.jpeg"/>
          <p:cNvPicPr>
            <a:picLocks noChangeAspect="1"/>
          </p:cNvPicPr>
          <p:nvPr/>
        </p:nvPicPr>
        <p:blipFill>
          <a:blip r:embed="rId6"/>
          <a:stretch>
            <a:fillRect/>
          </a:stretch>
        </p:blipFill>
        <p:spPr>
          <a:xfrm>
            <a:off x="8156753" y="4041648"/>
            <a:ext cx="2824886" cy="2112264"/>
          </a:xfrm>
          <a:prstGeom prst="rect">
            <a:avLst/>
          </a:prstGeom>
        </p:spPr>
      </p:pic>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SMD resistor configuration</a:t>
            </a:r>
            <a:endParaRPr lang="en-US" sz="3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6766560" cy="4279392"/>
        </p:xfrm>
        <a:graphic>
          <a:graphicData uri="http://schemas.openxmlformats.org/drawingml/2006/table">
            <a:tbl>
              <a:tblPr/>
              <a:tblGrid>
                <a:gridCol w="128016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713232">
                <a:tc>
                  <a:txBody>
                    <a:bodyPr/>
                    <a:lstStyle/>
                    <a:p>
                      <a:pPr marL="0" indent="0">
                        <a:buNone/>
                      </a:pPr>
                      <a:r>
                        <a:rPr lang="en-US" sz="1800" b="1" dirty="0">
                          <a:solidFill>
                            <a:schemeClr val="bg1"/>
                          </a:solidFill>
                          <a:latin typeface="Calibri" pitchFamily="34" charset="0"/>
                          <a:ea typeface="Calibri" pitchFamily="34" charset="-122"/>
                          <a:cs typeface="Calibri" pitchFamily="34" charset="-120"/>
                        </a:rPr>
                        <a:t>Position</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b="1" dirty="0">
                          <a:solidFill>
                            <a:schemeClr val="bg1"/>
                          </a:solidFill>
                          <a:latin typeface="Calibri" pitchFamily="34" charset="0"/>
                          <a:ea typeface="Calibri" pitchFamily="34" charset="-122"/>
                          <a:cs typeface="Calibri" pitchFamily="34" charset="-120"/>
                        </a:rPr>
                        <a:t>Original</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b="1" dirty="0">
                          <a:solidFill>
                            <a:schemeClr val="bg1"/>
                          </a:solidFill>
                          <a:latin typeface="Calibri" pitchFamily="34" charset="0"/>
                          <a:ea typeface="Calibri" pitchFamily="34" charset="-122"/>
                          <a:cs typeface="Calibri" pitchFamily="34" charset="-120"/>
                        </a:rPr>
                        <a:t>New</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b="1" dirty="0">
                          <a:solidFill>
                            <a:schemeClr val="bg1"/>
                          </a:solidFill>
                          <a:latin typeface="Calibri" pitchFamily="34" charset="0"/>
                          <a:ea typeface="Calibri" pitchFamily="34" charset="-122"/>
                          <a:cs typeface="Calibri" pitchFamily="34" charset="-120"/>
                        </a:rPr>
                        <a:t>New setting</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extLst>
                  <a:ext uri="{0D108BD9-81ED-4DB2-BD59-A6C34878D82A}">
                    <a16:rowId xmlns:a16="http://schemas.microsoft.com/office/drawing/2014/main" val="10000"/>
                  </a:ext>
                </a:extLst>
              </a:tr>
              <a:tr h="713232">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1</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3,900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b="1" dirty="0">
                          <a:solidFill>
                            <a:schemeClr val="accent1"/>
                          </a:solidFill>
                          <a:latin typeface="Calibri" pitchFamily="34" charset="0"/>
                          <a:ea typeface="Calibri" pitchFamily="34" charset="-122"/>
                          <a:cs typeface="Calibri" pitchFamily="34" charset="-120"/>
                        </a:rPr>
                        <a:t>300,000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Low intensity</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713232">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2</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2,400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b="1" dirty="0">
                          <a:solidFill>
                            <a:schemeClr val="accent1"/>
                          </a:solidFill>
                          <a:latin typeface="Calibri" pitchFamily="34" charset="0"/>
                          <a:ea typeface="Calibri" pitchFamily="34" charset="-122"/>
                          <a:cs typeface="Calibri" pitchFamily="34" charset="-120"/>
                        </a:rPr>
                        <a:t>100,000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Dark sky</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extLst>
                  <a:ext uri="{0D108BD9-81ED-4DB2-BD59-A6C34878D82A}">
                    <a16:rowId xmlns:a16="http://schemas.microsoft.com/office/drawing/2014/main" val="10002"/>
                  </a:ext>
                </a:extLst>
              </a:tr>
              <a:tr h="713232">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3</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1,600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b="1" dirty="0">
                          <a:solidFill>
                            <a:schemeClr val="accent1"/>
                          </a:solidFill>
                          <a:latin typeface="Calibri" pitchFamily="34" charset="0"/>
                          <a:ea typeface="Calibri" pitchFamily="34" charset="-122"/>
                          <a:cs typeface="Calibri" pitchFamily="34" charset="-120"/>
                        </a:rPr>
                        <a:t>51,000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Night use</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713232">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4</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590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b="1" dirty="0">
                          <a:solidFill>
                            <a:schemeClr val="accent1"/>
                          </a:solidFill>
                          <a:latin typeface="Calibri" pitchFamily="34" charset="0"/>
                          <a:ea typeface="Calibri" pitchFamily="34" charset="-122"/>
                          <a:cs typeface="Calibri" pitchFamily="34" charset="-120"/>
                        </a:rPr>
                        <a:t>10,000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Dusk use</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accent5"/>
                    </a:solidFill>
                  </a:tcPr>
                </a:tc>
                <a:extLst>
                  <a:ext uri="{0D108BD9-81ED-4DB2-BD59-A6C34878D82A}">
                    <a16:rowId xmlns:a16="http://schemas.microsoft.com/office/drawing/2014/main" val="10004"/>
                  </a:ext>
                </a:extLst>
              </a:tr>
              <a:tr h="713232">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5</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360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b="1" dirty="0">
                          <a:solidFill>
                            <a:schemeClr val="accent1"/>
                          </a:solidFill>
                          <a:latin typeface="Calibri" pitchFamily="34" charset="0"/>
                          <a:ea typeface="Calibri" pitchFamily="34" charset="-122"/>
                          <a:cs typeface="Calibri" pitchFamily="34" charset="-120"/>
                        </a:rPr>
                        <a:t>430 Ω</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tc>
                  <a:txBody>
                    <a:bodyPr/>
                    <a:lstStyle/>
                    <a:p>
                      <a:pPr marL="0" indent="0">
                        <a:buNone/>
                      </a:pPr>
                      <a:r>
                        <a:rPr lang="en-US" sz="1800" dirty="0">
                          <a:solidFill>
                            <a:schemeClr val="bg1"/>
                          </a:solidFill>
                          <a:latin typeface="Calibri" pitchFamily="34" charset="0"/>
                          <a:ea typeface="Calibri" pitchFamily="34" charset="-122"/>
                          <a:cs typeface="Calibri" pitchFamily="34" charset="-120"/>
                        </a:rPr>
                        <a:t>Daytime use</a:t>
                      </a:r>
                      <a:endParaRPr lang="en-US" sz="1800" dirty="0">
                        <a:latin typeface="Calibri" charset="0"/>
                        <a:ea typeface="Calibri" charset="0"/>
                        <a:cs typeface="Calibri" charset="0"/>
                      </a:endParaRPr>
                    </a:p>
                  </a:txBody>
                  <a:tcPr marL="182880" marR="137160" marT="0" marB="0" anchor="ctr">
                    <a:lnL w="12700" cap="flat" cmpd="sng" algn="ctr">
                      <a:solidFill>
                        <a:srgbClr val="0D1326"/>
                      </a:solidFill>
                      <a:prstDash val="solid"/>
                      <a:round/>
                      <a:headEnd type="none" w="med" len="med"/>
                      <a:tailEnd type="none" w="med" len="med"/>
                    </a:lnL>
                    <a:lnR w="12700" cap="flat" cmpd="sng" algn="ctr">
                      <a:solidFill>
                        <a:srgbClr val="0D1326"/>
                      </a:solidFill>
                      <a:prstDash val="solid"/>
                      <a:round/>
                      <a:headEnd type="none" w="med" len="med"/>
                      <a:tailEnd type="none" w="med" len="med"/>
                    </a:lnR>
                    <a:lnT w="12700" cap="flat" cmpd="sng" algn="ctr">
                      <a:solidFill>
                        <a:srgbClr val="0D1326"/>
                      </a:solidFill>
                      <a:prstDash val="solid"/>
                      <a:round/>
                      <a:headEnd type="none" w="med" len="med"/>
                      <a:tailEnd type="none" w="med" len="med"/>
                    </a:lnT>
                    <a:lnB w="12700" cap="flat" cmpd="sng" algn="ctr">
                      <a:solidFill>
                        <a:srgbClr val="0D1326"/>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bl>
          </a:graphicData>
        </a:graphic>
      </p:graphicFrame>
      <p:sp>
        <p:nvSpPr>
          <p:cNvPr id="4" name="Text 1"/>
          <p:cNvSpPr txBox="1"/>
          <p:nvPr/>
        </p:nvSpPr>
        <p:spPr>
          <a:xfrm>
            <a:off x="548640" y="5943600"/>
            <a:ext cx="6766560" cy="365760"/>
          </a:xfrm>
          <a:prstGeom prst="rect">
            <a:avLst/>
          </a:prstGeom>
          <a:noFill/>
          <a:ln/>
        </p:spPr>
        <p:txBody>
          <a:bodyPr wrap="square" lIns="0" tIns="0" rIns="0" bIns="0" rtlCol="0" anchor="t"/>
          <a:lstStyle/>
          <a:p>
            <a:pPr marL="0" indent="0">
              <a:buNone/>
            </a:pPr>
            <a:r>
              <a:rPr lang="en-US" sz="1400" i="1" dirty="0">
                <a:solidFill>
                  <a:schemeClr val="bg2"/>
                </a:solidFill>
              </a:rPr>
              <a:t>Position 1 is the dimmest setting; position 5 the brightest.</a:t>
            </a:r>
            <a:endParaRPr lang="en-US" sz="1400" dirty="0"/>
          </a:p>
        </p:txBody>
      </p:sp>
      <p:sp>
        <p:nvSpPr>
          <p:cNvPr id="5" name="card"/>
          <p:cNvSpPr/>
          <p:nvPr/>
        </p:nvSpPr>
        <p:spPr>
          <a:xfrm>
            <a:off x="7680960" y="1417320"/>
            <a:ext cx="3959352" cy="1600200"/>
          </a:xfrm>
          <a:prstGeom prst="roundRect">
            <a:avLst>
              <a:gd name="adj" fmla="val 6857"/>
            </a:avLst>
          </a:prstGeom>
          <a:solidFill>
            <a:schemeClr val="accent3"/>
          </a:solidFill>
          <a:ln w="12700">
            <a:solidFill>
              <a:schemeClr val="accent3"/>
            </a:solidFill>
            <a:prstDash val="solid"/>
          </a:ln>
        </p:spPr>
      </p:sp>
      <p:sp>
        <p:nvSpPr>
          <p:cNvPr id="6" name="Text 3"/>
          <p:cNvSpPr txBox="1"/>
          <p:nvPr/>
        </p:nvSpPr>
        <p:spPr>
          <a:xfrm>
            <a:off x="7909560" y="1572768"/>
            <a:ext cx="3520440" cy="1325880"/>
          </a:xfrm>
          <a:prstGeom prst="rect">
            <a:avLst/>
          </a:prstGeom>
          <a:noFill/>
          <a:ln/>
        </p:spPr>
        <p:txBody>
          <a:bodyPr wrap="square" lIns="0" tIns="0" rIns="0" bIns="0" rtlCol="0" anchor="t"/>
          <a:lstStyle/>
          <a:p>
            <a:pPr marL="0" indent="0">
              <a:buNone/>
            </a:pPr>
            <a:r>
              <a:rPr lang="en-US" sz="1600" b="1" dirty="0">
                <a:solidFill>
                  <a:schemeClr val="tx1"/>
                </a:solidFill>
              </a:rPr>
              <a:t>Updated since the video</a:t>
            </a:r>
            <a:endParaRPr lang="en-US" sz="1400" dirty="0"/>
          </a:p>
          <a:p>
            <a:pPr marL="0" indent="0">
              <a:buNone/>
            </a:pPr>
            <a:r>
              <a:rPr lang="en-US" sz="1400" dirty="0">
                <a:solidFill>
                  <a:schemeClr val="tx1"/>
                </a:solidFill>
              </a:rPr>
              <a:t>Use the values in this table, not the ones mentioned in the video. They give an even larger range of dim levels.</a:t>
            </a:r>
            <a:endParaRPr lang="en-US" sz="1400" dirty="0"/>
          </a:p>
        </p:txBody>
      </p:sp>
      <p:sp>
        <p:nvSpPr>
          <p:cNvPr id="3" name="photo frame"/>
          <p:cNvSpPr/>
          <p:nvPr/>
        </p:nvSpPr>
        <p:spPr>
          <a:xfrm>
            <a:off x="7680960" y="3291840"/>
            <a:ext cx="3959352" cy="3063240"/>
          </a:xfrm>
          <a:prstGeom prst="roundRect">
            <a:avLst>
              <a:gd name="adj" fmla="val 3582"/>
            </a:avLst>
          </a:prstGeom>
          <a:solidFill>
            <a:schemeClr val="bg1"/>
          </a:solidFill>
          <a:ln w="12700">
            <a:solidFill>
              <a:schemeClr val="bg1"/>
            </a:solidFill>
            <a:prstDash val="solid"/>
          </a:ln>
        </p:spPr>
      </p:sp>
      <p:pic>
        <p:nvPicPr>
          <p:cNvPr id="8" name="photo 11" descr="/tmp/claude-0/-home-claude/8ea750e6-988b-5f9d-a574-4c48446f8917/scratchpad/src/media/media/image11.jpeg"/>
          <p:cNvPicPr>
            <a:picLocks noChangeAspect="1"/>
          </p:cNvPicPr>
          <p:nvPr/>
        </p:nvPicPr>
        <p:blipFill>
          <a:blip r:embed="rId3"/>
          <a:stretch>
            <a:fillRect/>
          </a:stretch>
        </p:blipFill>
        <p:spPr>
          <a:xfrm>
            <a:off x="8238744" y="3401568"/>
            <a:ext cx="2843784" cy="2843784"/>
          </a:xfrm>
          <a:prstGeom prst="rect">
            <a:avLst/>
          </a:prstGeom>
        </p:spPr>
      </p:pic>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The modifications</a:t>
            </a:r>
            <a:endParaRPr lang="en-US" sz="3600" dirty="0"/>
          </a:p>
        </p:txBody>
      </p:sp>
      <p:sp>
        <p:nvSpPr>
          <p:cNvPr id="3" name="icon circle"/>
          <p:cNvSpPr/>
          <p:nvPr/>
        </p:nvSpPr>
        <p:spPr>
          <a:xfrm>
            <a:off x="548640" y="1371600"/>
            <a:ext cx="731520" cy="731520"/>
          </a:xfrm>
          <a:prstGeom prst="ellipse">
            <a:avLst/>
          </a:prstGeom>
          <a:solidFill>
            <a:schemeClr val="accent1"/>
          </a:solidFill>
          <a:ln w="12700">
            <a:solidFill>
              <a:schemeClr val="accent1"/>
            </a:solidFill>
            <a:prstDash val="solid"/>
          </a:ln>
        </p:spPr>
      </p:sp>
      <p:pic>
        <p:nvPicPr>
          <p:cNvPr id="4" name="icon FaMicrochip" descr="preencoded.png"/>
          <p:cNvPicPr>
            <a:picLocks noChangeAspect="1"/>
          </p:cNvPicPr>
          <p:nvPr/>
        </p:nvPicPr>
        <p:blipFill>
          <a:blip r:embed="rId3"/>
          <a:stretch>
            <a:fillRect/>
          </a:stretch>
        </p:blipFill>
        <p:spPr>
          <a:xfrm>
            <a:off x="731520" y="1554480"/>
            <a:ext cx="365760" cy="365760"/>
          </a:xfrm>
          <a:prstGeom prst="rect">
            <a:avLst/>
          </a:prstGeom>
        </p:spPr>
      </p:pic>
      <p:sp>
        <p:nvSpPr>
          <p:cNvPr id="5" name="Text 2"/>
          <p:cNvSpPr txBox="1"/>
          <p:nvPr/>
        </p:nvSpPr>
        <p:spPr>
          <a:xfrm>
            <a:off x="1508760" y="1371600"/>
            <a:ext cx="4480560" cy="411480"/>
          </a:xfrm>
          <a:prstGeom prst="rect">
            <a:avLst/>
          </a:prstGeom>
          <a:noFill/>
          <a:ln/>
        </p:spPr>
        <p:txBody>
          <a:bodyPr wrap="square" lIns="0" tIns="0" rIns="0" bIns="0" rtlCol="0" anchor="t"/>
          <a:lstStyle/>
          <a:p>
            <a:pPr marL="0" indent="0">
              <a:buNone/>
            </a:pPr>
            <a:r>
              <a:rPr lang="en-US" sz="2000" b="1" dirty="0">
                <a:solidFill>
                  <a:schemeClr val="bg1"/>
                </a:solidFill>
                <a:latin typeface="Cambria" pitchFamily="34" charset="0"/>
                <a:ea typeface="Cambria" pitchFamily="34" charset="-122"/>
                <a:cs typeface="Cambria" pitchFamily="34" charset="-120"/>
              </a:rPr>
              <a:t>Replace resistors</a:t>
            </a:r>
            <a:endParaRPr lang="en-US" sz="2000" dirty="0"/>
          </a:p>
        </p:txBody>
      </p:sp>
      <p:sp>
        <p:nvSpPr>
          <p:cNvPr id="6" name="Text 3"/>
          <p:cNvSpPr txBox="1"/>
          <p:nvPr/>
        </p:nvSpPr>
        <p:spPr>
          <a:xfrm>
            <a:off x="1508760" y="1828800"/>
            <a:ext cx="4480560" cy="1051560"/>
          </a:xfrm>
          <a:prstGeom prst="rect">
            <a:avLst/>
          </a:prstGeom>
          <a:noFill/>
          <a:ln/>
        </p:spPr>
        <p:txBody>
          <a:bodyPr wrap="square" lIns="0" tIns="0" rIns="0" bIns="0" rtlCol="0" anchor="t"/>
          <a:lstStyle/>
          <a:p>
            <a:pPr marL="0" indent="0">
              <a:buNone/>
            </a:pPr>
            <a:r>
              <a:rPr lang="en-US" sz="1600" dirty="0">
                <a:solidFill>
                  <a:schemeClr val="bg2"/>
                </a:solidFill>
              </a:rPr>
              <a:t>SMD resistors swapped for the new configuration</a:t>
            </a:r>
            <a:endParaRPr lang="en-US" sz="1600" dirty="0"/>
          </a:p>
        </p:txBody>
      </p:sp>
      <p:sp>
        <p:nvSpPr>
          <p:cNvPr id="7" name="icon circle"/>
          <p:cNvSpPr/>
          <p:nvPr/>
        </p:nvSpPr>
        <p:spPr>
          <a:xfrm>
            <a:off x="548640" y="3063240"/>
            <a:ext cx="731520" cy="731520"/>
          </a:xfrm>
          <a:prstGeom prst="ellipse">
            <a:avLst/>
          </a:prstGeom>
          <a:solidFill>
            <a:schemeClr val="accent1"/>
          </a:solidFill>
          <a:ln w="12700">
            <a:solidFill>
              <a:schemeClr val="accent1"/>
            </a:solidFill>
            <a:prstDash val="solid"/>
          </a:ln>
        </p:spPr>
      </p:sp>
      <p:pic>
        <p:nvPicPr>
          <p:cNvPr id="8" name="icon FaCube" descr="preencoded.png"/>
          <p:cNvPicPr>
            <a:picLocks noChangeAspect="1"/>
          </p:cNvPicPr>
          <p:nvPr/>
        </p:nvPicPr>
        <p:blipFill>
          <a:blip r:embed="rId4"/>
          <a:stretch>
            <a:fillRect/>
          </a:stretch>
        </p:blipFill>
        <p:spPr>
          <a:xfrm>
            <a:off x="731520" y="3246120"/>
            <a:ext cx="365760" cy="365760"/>
          </a:xfrm>
          <a:prstGeom prst="rect">
            <a:avLst/>
          </a:prstGeom>
        </p:spPr>
      </p:pic>
      <p:sp>
        <p:nvSpPr>
          <p:cNvPr id="9" name="Text 5"/>
          <p:cNvSpPr txBox="1"/>
          <p:nvPr/>
        </p:nvSpPr>
        <p:spPr>
          <a:xfrm>
            <a:off x="1508760" y="3063240"/>
            <a:ext cx="4480560" cy="411480"/>
          </a:xfrm>
          <a:prstGeom prst="rect">
            <a:avLst/>
          </a:prstGeom>
          <a:noFill/>
          <a:ln/>
        </p:spPr>
        <p:txBody>
          <a:bodyPr wrap="square" lIns="0" tIns="0" rIns="0" bIns="0" rtlCol="0" anchor="t"/>
          <a:lstStyle/>
          <a:p>
            <a:pPr marL="0" indent="0">
              <a:buNone/>
            </a:pPr>
            <a:r>
              <a:rPr lang="en-US" sz="2000" b="1" dirty="0">
                <a:solidFill>
                  <a:schemeClr val="bg1"/>
                </a:solidFill>
                <a:latin typeface="Cambria" pitchFamily="34" charset="0"/>
                <a:ea typeface="Cambria" pitchFamily="34" charset="-122"/>
                <a:cs typeface="Cambria" pitchFamily="34" charset="-120"/>
              </a:rPr>
              <a:t>Dovetail mount</a:t>
            </a:r>
            <a:endParaRPr lang="en-US" sz="2000" dirty="0"/>
          </a:p>
        </p:txBody>
      </p:sp>
      <p:sp>
        <p:nvSpPr>
          <p:cNvPr id="10" name="Text 6"/>
          <p:cNvSpPr txBox="1"/>
          <p:nvPr/>
        </p:nvSpPr>
        <p:spPr>
          <a:xfrm>
            <a:off x="1508760" y="3520440"/>
            <a:ext cx="4480560" cy="1051560"/>
          </a:xfrm>
          <a:prstGeom prst="rect">
            <a:avLst/>
          </a:prstGeom>
          <a:noFill/>
          <a:ln/>
        </p:spPr>
        <p:txBody>
          <a:bodyPr wrap="square" lIns="0" tIns="0" rIns="0" bIns="0" rtlCol="0" anchor="t"/>
          <a:lstStyle/>
          <a:p>
            <a:pPr marL="0" indent="0">
              <a:buNone/>
            </a:pPr>
            <a:r>
              <a:rPr lang="en-US" sz="1600" dirty="0">
                <a:solidFill>
                  <a:schemeClr val="bg2"/>
                </a:solidFill>
              </a:rPr>
              <a:t>Designed and 3D printed</a:t>
            </a:r>
            <a:endParaRPr lang="en-US" sz="1600" dirty="0"/>
          </a:p>
        </p:txBody>
      </p:sp>
      <p:sp>
        <p:nvSpPr>
          <p:cNvPr id="11" name="icon circle"/>
          <p:cNvSpPr/>
          <p:nvPr/>
        </p:nvSpPr>
        <p:spPr>
          <a:xfrm>
            <a:off x="548640" y="4754880"/>
            <a:ext cx="731520" cy="731520"/>
          </a:xfrm>
          <a:prstGeom prst="ellipse">
            <a:avLst/>
          </a:prstGeom>
          <a:solidFill>
            <a:schemeClr val="accent1"/>
          </a:solidFill>
          <a:ln w="12700">
            <a:solidFill>
              <a:schemeClr val="accent1"/>
            </a:solidFill>
            <a:prstDash val="solid"/>
          </a:ln>
        </p:spPr>
      </p:sp>
      <p:pic>
        <p:nvPicPr>
          <p:cNvPr id="12" name="icon FaMagnet" descr="preencoded.png"/>
          <p:cNvPicPr>
            <a:picLocks noChangeAspect="1"/>
          </p:cNvPicPr>
          <p:nvPr/>
        </p:nvPicPr>
        <p:blipFill>
          <a:blip r:embed="rId5"/>
          <a:stretch>
            <a:fillRect/>
          </a:stretch>
        </p:blipFill>
        <p:spPr>
          <a:xfrm>
            <a:off x="731520" y="4937760"/>
            <a:ext cx="365760" cy="365760"/>
          </a:xfrm>
          <a:prstGeom prst="rect">
            <a:avLst/>
          </a:prstGeom>
        </p:spPr>
      </p:pic>
      <p:sp>
        <p:nvSpPr>
          <p:cNvPr id="13" name="Text 8"/>
          <p:cNvSpPr txBox="1"/>
          <p:nvPr/>
        </p:nvSpPr>
        <p:spPr>
          <a:xfrm>
            <a:off x="1508760" y="4754880"/>
            <a:ext cx="4480560" cy="411480"/>
          </a:xfrm>
          <a:prstGeom prst="rect">
            <a:avLst/>
          </a:prstGeom>
          <a:noFill/>
          <a:ln/>
        </p:spPr>
        <p:txBody>
          <a:bodyPr wrap="square" lIns="0" tIns="0" rIns="0" bIns="0" rtlCol="0" anchor="t"/>
          <a:lstStyle/>
          <a:p>
            <a:pPr marL="0" indent="0">
              <a:buNone/>
            </a:pPr>
            <a:r>
              <a:rPr lang="en-US" sz="2000" b="1" dirty="0">
                <a:solidFill>
                  <a:schemeClr val="bg1"/>
                </a:solidFill>
                <a:latin typeface="Cambria" pitchFamily="34" charset="0"/>
                <a:ea typeface="Cambria" pitchFamily="34" charset="-122"/>
                <a:cs typeface="Cambria" pitchFamily="34" charset="-120"/>
              </a:rPr>
              <a:t>Allen key storage</a:t>
            </a:r>
            <a:endParaRPr lang="en-US" sz="2000" dirty="0"/>
          </a:p>
        </p:txBody>
      </p:sp>
      <p:sp>
        <p:nvSpPr>
          <p:cNvPr id="14" name="Text 9"/>
          <p:cNvSpPr txBox="1"/>
          <p:nvPr/>
        </p:nvSpPr>
        <p:spPr>
          <a:xfrm>
            <a:off x="1508760" y="5212080"/>
            <a:ext cx="4480560" cy="1051560"/>
          </a:xfrm>
          <a:prstGeom prst="rect">
            <a:avLst/>
          </a:prstGeom>
          <a:noFill/>
          <a:ln/>
        </p:spPr>
        <p:txBody>
          <a:bodyPr wrap="square" lIns="0" tIns="0" rIns="0" bIns="0" rtlCol="0" anchor="t"/>
          <a:lstStyle/>
          <a:p>
            <a:pPr marL="0" indent="0">
              <a:buNone/>
            </a:pPr>
            <a:r>
              <a:rPr lang="en-US" sz="1600" dirty="0">
                <a:solidFill>
                  <a:schemeClr val="bg2"/>
                </a:solidFill>
              </a:rPr>
              <a:t>Keys cut to fit the mount, fitted with a head for easier use, and held in place by strong magnets in the dovetail mount</a:t>
            </a:r>
            <a:endParaRPr lang="en-US" sz="1600" dirty="0"/>
          </a:p>
        </p:txBody>
      </p:sp>
      <p:sp>
        <p:nvSpPr>
          <p:cNvPr id="15" name="photo frame"/>
          <p:cNvSpPr/>
          <p:nvPr/>
        </p:nvSpPr>
        <p:spPr>
          <a:xfrm>
            <a:off x="6400800" y="1325880"/>
            <a:ext cx="2514600" cy="2103120"/>
          </a:xfrm>
          <a:prstGeom prst="roundRect">
            <a:avLst>
              <a:gd name="adj" fmla="val 5217"/>
            </a:avLst>
          </a:prstGeom>
          <a:solidFill>
            <a:schemeClr val="bg1"/>
          </a:solidFill>
          <a:ln w="12700">
            <a:solidFill>
              <a:schemeClr val="bg1"/>
            </a:solidFill>
            <a:prstDash val="solid"/>
          </a:ln>
        </p:spPr>
      </p:sp>
      <p:pic>
        <p:nvPicPr>
          <p:cNvPr id="16" name="photo 8" descr="/tmp/claude-0/-home-claude/8ea750e6-988b-5f9d-a574-4c48446f8917/scratchpad/src/media/media/image8.jpeg"/>
          <p:cNvPicPr>
            <a:picLocks noChangeAspect="1"/>
          </p:cNvPicPr>
          <p:nvPr/>
        </p:nvPicPr>
        <p:blipFill>
          <a:blip r:embed="rId6"/>
          <a:stretch>
            <a:fillRect/>
          </a:stretch>
        </p:blipFill>
        <p:spPr>
          <a:xfrm>
            <a:off x="6718828" y="1399032"/>
            <a:ext cx="1878543" cy="1956816"/>
          </a:xfrm>
          <a:prstGeom prst="rect">
            <a:avLst/>
          </a:prstGeom>
        </p:spPr>
      </p:pic>
      <p:sp>
        <p:nvSpPr>
          <p:cNvPr id="17" name="Text 11"/>
          <p:cNvSpPr txBox="1"/>
          <p:nvPr/>
        </p:nvSpPr>
        <p:spPr>
          <a:xfrm>
            <a:off x="6400800" y="3474720"/>
            <a:ext cx="2514600" cy="274320"/>
          </a:xfrm>
          <a:prstGeom prst="rect">
            <a:avLst/>
          </a:prstGeom>
          <a:noFill/>
          <a:ln/>
        </p:spPr>
        <p:txBody>
          <a:bodyPr wrap="square" lIns="0" tIns="0" rIns="0" bIns="0" rtlCol="0" anchor="t"/>
          <a:lstStyle/>
          <a:p>
            <a:pPr marL="0" indent="0" algn="ctr">
              <a:buNone/>
            </a:pPr>
            <a:r>
              <a:rPr lang="en-US" sz="1200" dirty="0">
                <a:solidFill>
                  <a:schemeClr val="bg2"/>
                </a:solidFill>
              </a:rPr>
              <a:t>As purchased</a:t>
            </a:r>
            <a:endParaRPr lang="en-US" sz="1200" dirty="0"/>
          </a:p>
        </p:txBody>
      </p:sp>
      <p:sp>
        <p:nvSpPr>
          <p:cNvPr id="18" name="photo frame"/>
          <p:cNvSpPr/>
          <p:nvPr/>
        </p:nvSpPr>
        <p:spPr>
          <a:xfrm>
            <a:off x="9098280" y="1325880"/>
            <a:ext cx="2514600" cy="2103120"/>
          </a:xfrm>
          <a:prstGeom prst="roundRect">
            <a:avLst>
              <a:gd name="adj" fmla="val 5217"/>
            </a:avLst>
          </a:prstGeom>
          <a:solidFill>
            <a:schemeClr val="bg1"/>
          </a:solidFill>
          <a:ln w="12700">
            <a:solidFill>
              <a:schemeClr val="bg1"/>
            </a:solidFill>
            <a:prstDash val="solid"/>
          </a:ln>
        </p:spPr>
      </p:sp>
      <p:pic>
        <p:nvPicPr>
          <p:cNvPr id="19" name="photo 9" descr="/tmp/claude-0/-home-claude/8ea750e6-988b-5f9d-a574-4c48446f8917/scratchpad/src/media/media/image9.jpeg"/>
          <p:cNvPicPr>
            <a:picLocks noChangeAspect="1"/>
          </p:cNvPicPr>
          <p:nvPr/>
        </p:nvPicPr>
        <p:blipFill>
          <a:blip r:embed="rId7"/>
          <a:stretch>
            <a:fillRect/>
          </a:stretch>
        </p:blipFill>
        <p:spPr>
          <a:xfrm>
            <a:off x="9171432" y="1488925"/>
            <a:ext cx="2368296" cy="1777030"/>
          </a:xfrm>
          <a:prstGeom prst="rect">
            <a:avLst/>
          </a:prstGeom>
        </p:spPr>
      </p:pic>
      <p:sp>
        <p:nvSpPr>
          <p:cNvPr id="20" name="Text 13"/>
          <p:cNvSpPr txBox="1"/>
          <p:nvPr/>
        </p:nvSpPr>
        <p:spPr>
          <a:xfrm>
            <a:off x="9098280" y="3474720"/>
            <a:ext cx="2514600" cy="274320"/>
          </a:xfrm>
          <a:prstGeom prst="rect">
            <a:avLst/>
          </a:prstGeom>
          <a:noFill/>
          <a:ln/>
        </p:spPr>
        <p:txBody>
          <a:bodyPr wrap="square" lIns="0" tIns="0" rIns="0" bIns="0" rtlCol="0" anchor="t"/>
          <a:lstStyle/>
          <a:p>
            <a:pPr marL="0" indent="0" algn="ctr">
              <a:buNone/>
            </a:pPr>
            <a:r>
              <a:rPr lang="en-US" sz="1200" dirty="0">
                <a:solidFill>
                  <a:schemeClr val="bg2"/>
                </a:solidFill>
              </a:rPr>
              <a:t>Disassembled</a:t>
            </a:r>
            <a:endParaRPr lang="en-US" sz="1200" dirty="0"/>
          </a:p>
        </p:txBody>
      </p:sp>
      <p:sp>
        <p:nvSpPr>
          <p:cNvPr id="21" name="photo frame"/>
          <p:cNvSpPr/>
          <p:nvPr/>
        </p:nvSpPr>
        <p:spPr>
          <a:xfrm>
            <a:off x="6400800" y="3886200"/>
            <a:ext cx="2514600" cy="2103120"/>
          </a:xfrm>
          <a:prstGeom prst="roundRect">
            <a:avLst>
              <a:gd name="adj" fmla="val 5217"/>
            </a:avLst>
          </a:prstGeom>
          <a:solidFill>
            <a:schemeClr val="bg1"/>
          </a:solidFill>
          <a:ln w="12700">
            <a:solidFill>
              <a:schemeClr val="bg1"/>
            </a:solidFill>
            <a:prstDash val="solid"/>
          </a:ln>
        </p:spPr>
      </p:sp>
      <p:pic>
        <p:nvPicPr>
          <p:cNvPr id="22" name="photo 10" descr="/tmp/claude-0/-home-claude/8ea750e6-988b-5f9d-a574-4c48446f8917/scratchpad/src/media/media/image10.jpeg"/>
          <p:cNvPicPr>
            <a:picLocks noChangeAspect="1"/>
          </p:cNvPicPr>
          <p:nvPr/>
        </p:nvPicPr>
        <p:blipFill>
          <a:blip r:embed="rId8"/>
          <a:stretch>
            <a:fillRect/>
          </a:stretch>
        </p:blipFill>
        <p:spPr>
          <a:xfrm>
            <a:off x="6679692" y="3959352"/>
            <a:ext cx="1956816" cy="1956816"/>
          </a:xfrm>
          <a:prstGeom prst="rect">
            <a:avLst/>
          </a:prstGeom>
        </p:spPr>
      </p:pic>
      <p:sp>
        <p:nvSpPr>
          <p:cNvPr id="23" name="Text 15"/>
          <p:cNvSpPr txBox="1"/>
          <p:nvPr/>
        </p:nvSpPr>
        <p:spPr>
          <a:xfrm>
            <a:off x="6400800" y="6035040"/>
            <a:ext cx="2514600" cy="274320"/>
          </a:xfrm>
          <a:prstGeom prst="rect">
            <a:avLst/>
          </a:prstGeom>
          <a:noFill/>
          <a:ln/>
        </p:spPr>
        <p:txBody>
          <a:bodyPr wrap="square" lIns="0" tIns="0" rIns="0" bIns="0" rtlCol="0" anchor="t"/>
          <a:lstStyle/>
          <a:p>
            <a:pPr marL="0" indent="0" algn="ctr">
              <a:buNone/>
            </a:pPr>
            <a:r>
              <a:rPr lang="en-US" sz="1200" dirty="0">
                <a:solidFill>
                  <a:schemeClr val="bg2"/>
                </a:solidFill>
              </a:rPr>
              <a:t>Original resistors</a:t>
            </a:r>
            <a:endParaRPr lang="en-US" sz="1200" dirty="0"/>
          </a:p>
        </p:txBody>
      </p:sp>
      <p:sp>
        <p:nvSpPr>
          <p:cNvPr id="24" name="photo frame"/>
          <p:cNvSpPr/>
          <p:nvPr/>
        </p:nvSpPr>
        <p:spPr>
          <a:xfrm>
            <a:off x="9098280" y="3886200"/>
            <a:ext cx="2514600" cy="2103120"/>
          </a:xfrm>
          <a:prstGeom prst="roundRect">
            <a:avLst>
              <a:gd name="adj" fmla="val 5217"/>
            </a:avLst>
          </a:prstGeom>
          <a:solidFill>
            <a:schemeClr val="bg1"/>
          </a:solidFill>
          <a:ln w="12700">
            <a:solidFill>
              <a:schemeClr val="bg1"/>
            </a:solidFill>
            <a:prstDash val="solid"/>
          </a:ln>
        </p:spPr>
      </p:sp>
      <p:pic>
        <p:nvPicPr>
          <p:cNvPr id="25" name="photo 11" descr="/tmp/claude-0/-home-claude/8ea750e6-988b-5f9d-a574-4c48446f8917/scratchpad/src/media/media/image11.jpeg"/>
          <p:cNvPicPr>
            <a:picLocks noChangeAspect="1"/>
          </p:cNvPicPr>
          <p:nvPr/>
        </p:nvPicPr>
        <p:blipFill>
          <a:blip r:embed="rId9"/>
          <a:stretch>
            <a:fillRect/>
          </a:stretch>
        </p:blipFill>
        <p:spPr>
          <a:xfrm>
            <a:off x="9377172" y="3959352"/>
            <a:ext cx="1956816" cy="1956816"/>
          </a:xfrm>
          <a:prstGeom prst="rect">
            <a:avLst/>
          </a:prstGeom>
        </p:spPr>
      </p:pic>
      <p:sp>
        <p:nvSpPr>
          <p:cNvPr id="26" name="Text 17"/>
          <p:cNvSpPr txBox="1"/>
          <p:nvPr/>
        </p:nvSpPr>
        <p:spPr>
          <a:xfrm>
            <a:off x="9098280" y="6035040"/>
            <a:ext cx="2514600" cy="274320"/>
          </a:xfrm>
          <a:prstGeom prst="rect">
            <a:avLst/>
          </a:prstGeom>
          <a:noFill/>
          <a:ln/>
        </p:spPr>
        <p:txBody>
          <a:bodyPr wrap="square" lIns="0" tIns="0" rIns="0" bIns="0" rtlCol="0" anchor="t"/>
          <a:lstStyle/>
          <a:p>
            <a:pPr marL="0" indent="0" algn="ctr">
              <a:buNone/>
            </a:pPr>
            <a:r>
              <a:rPr lang="en-US" sz="1200" dirty="0">
                <a:solidFill>
                  <a:schemeClr val="bg2"/>
                </a:solidFill>
              </a:rPr>
              <a:t>New resistors</a:t>
            </a:r>
            <a:endParaRPr lang="en-US" sz="1200" dirty="0"/>
          </a:p>
        </p:txBody>
      </p:sp>
      <p:sp>
        <p:nvSpPr>
          <p:cNvPr id="27"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Result: a nearly perfect finder</a:t>
            </a:r>
            <a:endParaRPr lang="en-US" sz="3600" dirty="0"/>
          </a:p>
        </p:txBody>
      </p:sp>
      <p:sp>
        <p:nvSpPr>
          <p:cNvPr id="3" name="card"/>
          <p:cNvSpPr/>
          <p:nvPr/>
        </p:nvSpPr>
        <p:spPr>
          <a:xfrm>
            <a:off x="548640" y="1371600"/>
            <a:ext cx="3108960" cy="2651760"/>
          </a:xfrm>
          <a:prstGeom prst="roundRect">
            <a:avLst>
              <a:gd name="adj" fmla="val 4138"/>
            </a:avLst>
          </a:prstGeom>
          <a:solidFill>
            <a:schemeClr val="tx2"/>
          </a:solidFill>
          <a:ln w="12700">
            <a:solidFill>
              <a:schemeClr val="tx2"/>
            </a:solidFill>
            <a:prstDash val="solid"/>
          </a:ln>
        </p:spPr>
      </p:sp>
      <p:sp>
        <p:nvSpPr>
          <p:cNvPr id="4" name="Text 2"/>
          <p:cNvSpPr txBox="1"/>
          <p:nvPr/>
        </p:nvSpPr>
        <p:spPr>
          <a:xfrm>
            <a:off x="822960" y="1554480"/>
            <a:ext cx="2560320" cy="365760"/>
          </a:xfrm>
          <a:prstGeom prst="rect">
            <a:avLst/>
          </a:prstGeom>
          <a:noFill/>
          <a:ln/>
        </p:spPr>
        <p:txBody>
          <a:bodyPr wrap="square" lIns="0" tIns="0" rIns="0" bIns="0" rtlCol="0" anchor="t"/>
          <a:lstStyle/>
          <a:p>
            <a:pPr marL="0" indent="0">
              <a:buNone/>
            </a:pPr>
            <a:r>
              <a:rPr lang="en-US" sz="1400" dirty="0">
                <a:solidFill>
                  <a:schemeClr val="bg2"/>
                </a:solidFill>
              </a:rPr>
              <a:t>Original range</a:t>
            </a:r>
            <a:endParaRPr lang="en-US" sz="1400" dirty="0"/>
          </a:p>
        </p:txBody>
      </p:sp>
      <p:sp>
        <p:nvSpPr>
          <p:cNvPr id="5" name="Text 3"/>
          <p:cNvSpPr txBox="1"/>
          <p:nvPr/>
        </p:nvSpPr>
        <p:spPr>
          <a:xfrm>
            <a:off x="822960" y="1920240"/>
            <a:ext cx="2560320" cy="1188720"/>
          </a:xfrm>
          <a:prstGeom prst="rect">
            <a:avLst/>
          </a:prstGeom>
          <a:noFill/>
          <a:ln/>
        </p:spPr>
        <p:txBody>
          <a:bodyPr wrap="square" lIns="0" tIns="0" rIns="0" bIns="0" rtlCol="0" anchor="t"/>
          <a:lstStyle/>
          <a:p>
            <a:pPr marL="0" indent="0">
              <a:buNone/>
            </a:pPr>
            <a:r>
              <a:rPr lang="en-US" sz="7200" b="1" dirty="0">
                <a:solidFill>
                  <a:schemeClr val="bg2"/>
                </a:solidFill>
                <a:latin typeface="Cambria" pitchFamily="34" charset="0"/>
                <a:ea typeface="Cambria" pitchFamily="34" charset="-122"/>
                <a:cs typeface="Cambria" pitchFamily="34" charset="-120"/>
              </a:rPr>
              <a:t>10×</a:t>
            </a:r>
            <a:endParaRPr lang="en-US" sz="7200" dirty="0"/>
          </a:p>
        </p:txBody>
      </p:sp>
      <p:sp>
        <p:nvSpPr>
          <p:cNvPr id="6" name="Text 4"/>
          <p:cNvSpPr txBox="1"/>
          <p:nvPr/>
        </p:nvSpPr>
        <p:spPr>
          <a:xfrm>
            <a:off x="822960" y="3291840"/>
            <a:ext cx="2560320" cy="457200"/>
          </a:xfrm>
          <a:prstGeom prst="rect">
            <a:avLst/>
          </a:prstGeom>
          <a:noFill/>
          <a:ln/>
        </p:spPr>
        <p:txBody>
          <a:bodyPr wrap="square" lIns="0" tIns="0" rIns="0" bIns="0" rtlCol="0" anchor="t"/>
          <a:lstStyle/>
          <a:p>
            <a:pPr marL="0" indent="0">
              <a:buNone/>
            </a:pPr>
            <a:r>
              <a:rPr lang="en-US" sz="1600" dirty="0">
                <a:solidFill>
                  <a:schemeClr val="bg1"/>
                </a:solidFill>
              </a:rPr>
              <a:t>360 Ω to 3,900 Ω</a:t>
            </a:r>
            <a:endParaRPr lang="en-US" sz="1600" dirty="0"/>
          </a:p>
        </p:txBody>
      </p:sp>
      <p:pic>
        <p:nvPicPr>
          <p:cNvPr id="7" name="arrow" descr="preencoded.png"/>
          <p:cNvPicPr>
            <a:picLocks noChangeAspect="1"/>
          </p:cNvPicPr>
          <p:nvPr/>
        </p:nvPicPr>
        <p:blipFill>
          <a:blip r:embed="rId3"/>
          <a:stretch>
            <a:fillRect/>
          </a:stretch>
        </p:blipFill>
        <p:spPr>
          <a:xfrm>
            <a:off x="3886200" y="2377440"/>
            <a:ext cx="548640" cy="548640"/>
          </a:xfrm>
          <a:prstGeom prst="rect">
            <a:avLst/>
          </a:prstGeom>
        </p:spPr>
      </p:pic>
      <p:sp>
        <p:nvSpPr>
          <p:cNvPr id="8" name="card"/>
          <p:cNvSpPr/>
          <p:nvPr/>
        </p:nvSpPr>
        <p:spPr>
          <a:xfrm>
            <a:off x="4663440" y="1371600"/>
            <a:ext cx="3108960" cy="2651760"/>
          </a:xfrm>
          <a:prstGeom prst="roundRect">
            <a:avLst>
              <a:gd name="adj" fmla="val 4138"/>
            </a:avLst>
          </a:prstGeom>
          <a:solidFill>
            <a:schemeClr val="tx2"/>
          </a:solidFill>
          <a:ln w="12700">
            <a:solidFill>
              <a:schemeClr val="tx2"/>
            </a:solidFill>
            <a:prstDash val="solid"/>
          </a:ln>
        </p:spPr>
      </p:sp>
      <p:sp>
        <p:nvSpPr>
          <p:cNvPr id="9" name="Text 6"/>
          <p:cNvSpPr txBox="1"/>
          <p:nvPr/>
        </p:nvSpPr>
        <p:spPr>
          <a:xfrm>
            <a:off x="4937760" y="1554480"/>
            <a:ext cx="2560320" cy="365760"/>
          </a:xfrm>
          <a:prstGeom prst="rect">
            <a:avLst/>
          </a:prstGeom>
          <a:noFill/>
          <a:ln/>
        </p:spPr>
        <p:txBody>
          <a:bodyPr wrap="square" lIns="0" tIns="0" rIns="0" bIns="0" rtlCol="0" anchor="t"/>
          <a:lstStyle/>
          <a:p>
            <a:pPr marL="0" indent="0">
              <a:buNone/>
            </a:pPr>
            <a:r>
              <a:rPr lang="en-US" sz="1400" dirty="0">
                <a:solidFill>
                  <a:schemeClr val="bg2"/>
                </a:solidFill>
              </a:rPr>
              <a:t>New range</a:t>
            </a:r>
            <a:endParaRPr lang="en-US" sz="1400" dirty="0"/>
          </a:p>
        </p:txBody>
      </p:sp>
      <p:sp>
        <p:nvSpPr>
          <p:cNvPr id="10" name="Text 7"/>
          <p:cNvSpPr txBox="1"/>
          <p:nvPr/>
        </p:nvSpPr>
        <p:spPr>
          <a:xfrm>
            <a:off x="4937760" y="1920240"/>
            <a:ext cx="2560320" cy="1188720"/>
          </a:xfrm>
          <a:prstGeom prst="rect">
            <a:avLst/>
          </a:prstGeom>
          <a:noFill/>
          <a:ln/>
        </p:spPr>
        <p:txBody>
          <a:bodyPr wrap="square" lIns="0" tIns="0" rIns="0" bIns="0" rtlCol="0" anchor="t"/>
          <a:lstStyle/>
          <a:p>
            <a:pPr marL="0" indent="0">
              <a:buNone/>
            </a:pPr>
            <a:r>
              <a:rPr lang="en-US" sz="7200" b="1" dirty="0">
                <a:solidFill>
                  <a:schemeClr val="accent1"/>
                </a:solidFill>
                <a:latin typeface="Cambria" pitchFamily="34" charset="0"/>
                <a:ea typeface="Cambria" pitchFamily="34" charset="-122"/>
                <a:cs typeface="Cambria" pitchFamily="34" charset="-120"/>
              </a:rPr>
              <a:t>680×</a:t>
            </a:r>
            <a:endParaRPr lang="en-US" sz="7200" dirty="0"/>
          </a:p>
        </p:txBody>
      </p:sp>
      <p:sp>
        <p:nvSpPr>
          <p:cNvPr id="11" name="Text 8"/>
          <p:cNvSpPr txBox="1"/>
          <p:nvPr/>
        </p:nvSpPr>
        <p:spPr>
          <a:xfrm>
            <a:off x="4937760" y="3291840"/>
            <a:ext cx="2560320" cy="457200"/>
          </a:xfrm>
          <a:prstGeom prst="rect">
            <a:avLst/>
          </a:prstGeom>
          <a:noFill/>
          <a:ln/>
        </p:spPr>
        <p:txBody>
          <a:bodyPr wrap="square" lIns="0" tIns="0" rIns="0" bIns="0" rtlCol="0" anchor="t"/>
          <a:lstStyle/>
          <a:p>
            <a:pPr marL="0" indent="0">
              <a:buNone/>
            </a:pPr>
            <a:r>
              <a:rPr lang="en-US" sz="1600" dirty="0">
                <a:solidFill>
                  <a:schemeClr val="bg1"/>
                </a:solidFill>
              </a:rPr>
              <a:t>430 Ω to 300,000 Ω</a:t>
            </a:r>
            <a:endParaRPr lang="en-US" sz="1600" dirty="0"/>
          </a:p>
        </p:txBody>
      </p:sp>
      <p:sp>
        <p:nvSpPr>
          <p:cNvPr id="12" name="Text 9"/>
          <p:cNvSpPr txBox="1"/>
          <p:nvPr/>
        </p:nvSpPr>
        <p:spPr>
          <a:xfrm>
            <a:off x="548640" y="4343400"/>
            <a:ext cx="7223760" cy="1920240"/>
          </a:xfrm>
          <a:prstGeom prst="rect">
            <a:avLst/>
          </a:prstGeom>
          <a:noFill/>
          <a:ln/>
        </p:spPr>
        <p:txBody>
          <a:bodyPr wrap="square" lIns="0" tIns="0" rIns="0" bIns="0" rtlCol="0" anchor="t"/>
          <a:lstStyle/>
          <a:p>
            <a:pPr marL="0" indent="0">
              <a:buNone/>
            </a:pPr>
            <a:r>
              <a:rPr lang="en-US" sz="1600" b="1" dirty="0">
                <a:solidFill>
                  <a:schemeClr val="bg1"/>
                </a:solidFill>
              </a:rPr>
              <a:t>Usable from mid-day to dark sky. </a:t>
            </a:r>
            <a:r>
              <a:rPr lang="en-US" sz="1600" dirty="0">
                <a:solidFill>
                  <a:schemeClr val="bg2"/>
                </a:solidFill>
              </a:rPr>
              <a:t>The 5 settings are bright enough for daytime, with enough dim levels that the dot won't overwhelm stars at night.</a:t>
            </a:r>
          </a:p>
          <a:p>
            <a:pPr marL="0" indent="0">
              <a:buNone/>
            </a:pPr>
            <a:endParaRPr lang="en-US" sz="1600" dirty="0"/>
          </a:p>
          <a:p>
            <a:pPr marL="0" indent="0">
              <a:buNone/>
            </a:pPr>
            <a:r>
              <a:rPr lang="en-US" sz="1600" b="1" dirty="0">
                <a:solidFill>
                  <a:schemeClr val="bg1"/>
                </a:solidFill>
              </a:rPr>
              <a:t>Wrenches always at hand. </a:t>
            </a:r>
            <a:r>
              <a:rPr lang="en-US" sz="1600" dirty="0">
                <a:solidFill>
                  <a:schemeClr val="bg2"/>
                </a:solidFill>
              </a:rPr>
              <a:t>Allen wrenches are still needed to align the laser and finder with the OTA, but they're stored magnetically in the base of the mount.</a:t>
            </a:r>
            <a:endParaRPr lang="en-US" sz="1600" dirty="0"/>
          </a:p>
        </p:txBody>
      </p:sp>
      <p:sp>
        <p:nvSpPr>
          <p:cNvPr id="13" name="photo frame"/>
          <p:cNvSpPr/>
          <p:nvPr/>
        </p:nvSpPr>
        <p:spPr>
          <a:xfrm>
            <a:off x="8229600" y="1371600"/>
            <a:ext cx="3410712" cy="2377440"/>
          </a:xfrm>
          <a:prstGeom prst="roundRect">
            <a:avLst>
              <a:gd name="adj" fmla="val 4615"/>
            </a:avLst>
          </a:prstGeom>
          <a:solidFill>
            <a:schemeClr val="bg1"/>
          </a:solidFill>
          <a:ln w="12700">
            <a:solidFill>
              <a:schemeClr val="bg1"/>
            </a:solidFill>
            <a:prstDash val="solid"/>
          </a:ln>
        </p:spPr>
      </p:sp>
      <p:pic>
        <p:nvPicPr>
          <p:cNvPr id="14" name="photo 1" descr="/tmp/claude-0/-home-claude/8ea750e6-988b-5f9d-a574-4c48446f8917/scratchpad/src/media/media/image1.jpeg"/>
          <p:cNvPicPr>
            <a:picLocks noChangeAspect="1"/>
          </p:cNvPicPr>
          <p:nvPr/>
        </p:nvPicPr>
        <p:blipFill>
          <a:blip r:embed="rId4"/>
          <a:stretch>
            <a:fillRect/>
          </a:stretch>
        </p:blipFill>
        <p:spPr>
          <a:xfrm>
            <a:off x="8491940" y="1481328"/>
            <a:ext cx="2886031" cy="2157984"/>
          </a:xfrm>
          <a:prstGeom prst="rect">
            <a:avLst/>
          </a:prstGeom>
        </p:spPr>
      </p:pic>
      <p:sp>
        <p:nvSpPr>
          <p:cNvPr id="15" name="photo frame"/>
          <p:cNvSpPr/>
          <p:nvPr/>
        </p:nvSpPr>
        <p:spPr>
          <a:xfrm>
            <a:off x="8229600" y="3886200"/>
            <a:ext cx="3410712" cy="2377440"/>
          </a:xfrm>
          <a:prstGeom prst="roundRect">
            <a:avLst>
              <a:gd name="adj" fmla="val 4615"/>
            </a:avLst>
          </a:prstGeom>
          <a:solidFill>
            <a:schemeClr val="bg1"/>
          </a:solidFill>
          <a:ln w="12700">
            <a:solidFill>
              <a:schemeClr val="bg1"/>
            </a:solidFill>
            <a:prstDash val="solid"/>
          </a:ln>
        </p:spPr>
      </p:sp>
      <p:pic>
        <p:nvPicPr>
          <p:cNvPr id="16" name="photo 2" descr="/tmp/claude-0/-home-claude/8ea750e6-988b-5f9d-a574-4c48446f8917/scratchpad/src/media/media/image2.jpeg"/>
          <p:cNvPicPr>
            <a:picLocks noChangeAspect="1"/>
          </p:cNvPicPr>
          <p:nvPr/>
        </p:nvPicPr>
        <p:blipFill>
          <a:blip r:embed="rId5"/>
          <a:stretch>
            <a:fillRect/>
          </a:stretch>
        </p:blipFill>
        <p:spPr>
          <a:xfrm>
            <a:off x="8491940" y="3995928"/>
            <a:ext cx="2886031" cy="2157984"/>
          </a:xfrm>
          <a:prstGeom prst="rect">
            <a:avLst/>
          </a:prstGeom>
        </p:spPr>
      </p:pic>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Equipment used</a:t>
            </a:r>
            <a:endParaRPr lang="en-US" sz="3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234440"/>
          <a:ext cx="11094415" cy="4928616"/>
        </p:xfrm>
        <a:graphic>
          <a:graphicData uri="http://schemas.openxmlformats.org/drawingml/2006/table">
            <a:tbl>
              <a:tblPr/>
              <a:tblGrid>
                <a:gridCol w="46634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5425135">
                  <a:extLst>
                    <a:ext uri="{9D8B030D-6E8A-4147-A177-3AD203B41FA5}">
                      <a16:colId xmlns:a16="http://schemas.microsoft.com/office/drawing/2014/main" val="20002"/>
                    </a:ext>
                  </a:extLst>
                </a:gridCol>
              </a:tblGrid>
              <a:tr h="352044">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Item</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Price</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chemeClr val="accent5"/>
                    </a:solidFill>
                  </a:tcPr>
                </a:tc>
                <a:tc>
                  <a:txBody>
                    <a:bodyPr/>
                    <a:lstStyle/>
                    <a:p>
                      <a:pPr marL="0" indent="0">
                        <a:buNone/>
                      </a:pPr>
                      <a:r>
                        <a:rPr lang="en-US" sz="1400" b="1" dirty="0">
                          <a:solidFill>
                            <a:schemeClr val="bg1"/>
                          </a:solidFill>
                          <a:latin typeface="Calibri" pitchFamily="34" charset="0"/>
                          <a:ea typeface="Calibri" pitchFamily="34" charset="-122"/>
                          <a:cs typeface="Calibri" pitchFamily="34" charset="-120"/>
                        </a:rPr>
                        <a:t>Used for</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chemeClr val="accent5"/>
                    </a:solidFill>
                  </a:tcPr>
                </a:tc>
                <a:extLst>
                  <a:ext uri="{0D108BD9-81ED-4DB2-BD59-A6C34878D82A}">
                    <a16:rowId xmlns:a16="http://schemas.microsoft.com/office/drawing/2014/main" val="10000"/>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Feyachi Reflex Sight for Rifle</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$42</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The sight &amp; laser combination</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extLst>
                  <a:ext uri="{0D108BD9-81ED-4DB2-BD59-A6C34878D82A}">
                    <a16:rowId xmlns:a16="http://schemas.microsoft.com/office/drawing/2014/main" val="10001"/>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FNIRSI HS-03 Cordless Soldering Iron</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$62</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Soldering SMD resistors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extLst>
                  <a:ext uri="{0D108BD9-81ED-4DB2-BD59-A6C34878D82A}">
                    <a16:rowId xmlns:a16="http://schemas.microsoft.com/office/drawing/2014/main" val="10002"/>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LRT 858D 700W Hot Air Rework Station</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$38</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Makes removing SMD resistors much easier</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extLst>
                  <a:ext uri="{0D108BD9-81ED-4DB2-BD59-A6C34878D82A}">
                    <a16:rowId xmlns:a16="http://schemas.microsoft.com/office/drawing/2014/main" val="10003"/>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1,500 pcs 0805 SMD Resistor Kit</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$7</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Replacement resistors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extLst>
                  <a:ext uri="{0D108BD9-81ED-4DB2-BD59-A6C34878D82A}">
                    <a16:rowId xmlns:a16="http://schemas.microsoft.com/office/drawing/2014/main" val="10004"/>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Snap Ring Pliers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$10</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Removing the circuit retention ring</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extLst>
                  <a:ext uri="{0D108BD9-81ED-4DB2-BD59-A6C34878D82A}">
                    <a16:rowId xmlns:a16="http://schemas.microsoft.com/office/drawing/2014/main" val="10005"/>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Sn42/Bi58 Lead-Free Solder Paste</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$10</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Solder for replacement resistors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extLst>
                  <a:ext uri="{0D108BD9-81ED-4DB2-BD59-A6C34878D82A}">
                    <a16:rowId xmlns:a16="http://schemas.microsoft.com/office/drawing/2014/main" val="10006"/>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Liquid Flux</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Soldering replacement resistors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extLst>
                  <a:ext uri="{0D108BD9-81ED-4DB2-BD59-A6C34878D82A}">
                    <a16:rowId xmlns:a16="http://schemas.microsoft.com/office/drawing/2014/main" val="10007"/>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Rhinocats 5 × 3 mm Magnets (60 pcs)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Magnetic holder for Allen wrenches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extLst>
                  <a:ext uri="{0D108BD9-81ED-4DB2-BD59-A6C34878D82A}">
                    <a16:rowId xmlns:a16="http://schemas.microsoft.com/office/drawing/2014/main" val="10008"/>
                  </a:ext>
                </a:extLst>
              </a:tr>
              <a:tr h="352044">
                <a:tc>
                  <a:txBody>
                    <a:bodyPr/>
                    <a:lstStyle/>
                    <a:p>
                      <a:pPr marL="0" indent="0">
                        <a:buNone/>
                      </a:pPr>
                      <a:r>
                        <a:rPr lang="en-US" sz="1400" dirty="0">
                          <a:solidFill>
                            <a:schemeClr val="bg1"/>
                          </a:solidFill>
                          <a:latin typeface="Calibri" pitchFamily="34" charset="0"/>
                          <a:ea typeface="Calibri" pitchFamily="34" charset="-122"/>
                          <a:cs typeface="Calibri" pitchFamily="34" charset="-120"/>
                        </a:rPr>
                        <a:t>SUNLU PETG Filament</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$25</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Only about 15 g needed for the mount</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extLst>
                  <a:ext uri="{0D108BD9-81ED-4DB2-BD59-A6C34878D82A}">
                    <a16:rowId xmlns:a16="http://schemas.microsoft.com/office/drawing/2014/main" val="10009"/>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Digital Multimeter</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$12</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Checking circuit resistance (optional)</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extLst>
                  <a:ext uri="{0D108BD9-81ED-4DB2-BD59-A6C34878D82A}">
                    <a16:rowId xmlns:a16="http://schemas.microsoft.com/office/drawing/2014/main" val="10010"/>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CAIG DeoxIT Contact Cleaner</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$14</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Cleanup (optional)</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extLst>
                  <a:ext uri="{0D108BD9-81ED-4DB2-BD59-A6C34878D82A}">
                    <a16:rowId xmlns:a16="http://schemas.microsoft.com/office/drawing/2014/main" val="10011"/>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Artecho Neutral Glow Paint</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$19</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Paint for small Allen wrench (optional)</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0D1326"/>
                    </a:solidFill>
                  </a:tcPr>
                </a:tc>
                <a:extLst>
                  <a:ext uri="{0D108BD9-81ED-4DB2-BD59-A6C34878D82A}">
                    <a16:rowId xmlns:a16="http://schemas.microsoft.com/office/drawing/2014/main" val="10012"/>
                  </a:ext>
                </a:extLst>
              </a:tr>
              <a:tr h="352044">
                <a:tc>
                  <a:txBody>
                    <a:bodyPr/>
                    <a:lstStyle/>
                    <a:p>
                      <a:pPr marL="0" indent="0">
                        <a:buNone/>
                      </a:pPr>
                      <a:r>
                        <a:rPr lang="en-US" sz="1400" u="sng" dirty="0">
                          <a:solidFill>
                            <a:srgbClr val="8FC1FF"/>
                          </a:solidFill>
                          <a:latin typeface="Calibri" pitchFamily="34" charset="0"/>
                          <a:ea typeface="Calibri" pitchFamily="34" charset="-122"/>
                          <a:cs typeface="Calibri" pitchFamily="34" charset="-120"/>
                          <a:hlinkClick r:id="rId14">
                            <a:extLst>
                              <a:ext uri="{A12FA001-AC4F-418D-AE19-62706E023703}">
                                <ahyp:hlinkClr xmlns:ahyp="http://schemas.microsoft.com/office/drawing/2018/hyperlinkcolor" val="tx"/>
                              </a:ext>
                            </a:extLst>
                          </a:hlinkClick>
                        </a:rPr>
                        <a:t>SainSmart 2-in-1 Helping Hands</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b="1" dirty="0">
                          <a:solidFill>
                            <a:schemeClr val="accent1"/>
                          </a:solidFill>
                          <a:latin typeface="Calibri" pitchFamily="34" charset="0"/>
                          <a:ea typeface="Calibri" pitchFamily="34" charset="-122"/>
                          <a:cs typeface="Calibri" pitchFamily="34" charset="-120"/>
                        </a:rPr>
                        <a:t>$68</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tc>
                  <a:txBody>
                    <a:bodyPr/>
                    <a:lstStyle/>
                    <a:p>
                      <a:pPr marL="0" indent="0">
                        <a:buNone/>
                      </a:pPr>
                      <a:r>
                        <a:rPr lang="en-US" sz="1400" dirty="0">
                          <a:solidFill>
                            <a:schemeClr val="bg2"/>
                          </a:solidFill>
                          <a:latin typeface="Calibri" pitchFamily="34" charset="0"/>
                          <a:ea typeface="Calibri" pitchFamily="34" charset="-122"/>
                          <a:cs typeface="Calibri" pitchFamily="34" charset="-120"/>
                        </a:rPr>
                        <a:t>Work station (optional)</a:t>
                      </a:r>
                      <a:endParaRPr lang="en-US" sz="1400" dirty="0">
                        <a:latin typeface="Calibri" charset="0"/>
                        <a:ea typeface="Calibri" charset="0"/>
                        <a:cs typeface="Calibri" charset="0"/>
                      </a:endParaRPr>
                    </a:p>
                  </a:txBody>
                  <a:tcPr marL="137160" marR="109728" marT="0" marB="0" anchor="ctr">
                    <a:lnL w="0" cap="flat" cmpd="sng" algn="ctr">
                      <a:noFill/>
                    </a:lnL>
                    <a:lnR w="0" cap="flat" cmpd="sng" algn="ctr">
                      <a:noFill/>
                    </a:lnR>
                    <a:lnT w="0" cap="flat" cmpd="sng" algn="ctr">
                      <a:noFill/>
                    </a:lnT>
                    <a:lnB w="0" cap="flat" cmpd="sng" algn="ctr">
                      <a:noFill/>
                    </a:lnB>
                    <a:solidFill>
                      <a:srgbClr val="1B2444"/>
                    </a:solidFill>
                  </a:tcPr>
                </a:tc>
                <a:extLst>
                  <a:ext uri="{0D108BD9-81ED-4DB2-BD59-A6C34878D82A}">
                    <a16:rowId xmlns:a16="http://schemas.microsoft.com/office/drawing/2014/main" val="10013"/>
                  </a:ext>
                </a:extLst>
              </a:tr>
            </a:tbl>
          </a:graphicData>
        </a:graphic>
      </p:graphicFrame>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Hints and tricks</a:t>
            </a:r>
            <a:endParaRPr lang="en-US" sz="3600" dirty="0"/>
          </a:p>
        </p:txBody>
      </p:sp>
      <p:sp>
        <p:nvSpPr>
          <p:cNvPr id="3" name="card"/>
          <p:cNvSpPr/>
          <p:nvPr/>
        </p:nvSpPr>
        <p:spPr>
          <a:xfrm>
            <a:off x="548640" y="1280160"/>
            <a:ext cx="3515258" cy="2194560"/>
          </a:xfrm>
          <a:prstGeom prst="roundRect">
            <a:avLst>
              <a:gd name="adj" fmla="val 5000"/>
            </a:avLst>
          </a:prstGeom>
          <a:solidFill>
            <a:schemeClr val="tx2"/>
          </a:solidFill>
          <a:ln w="12700">
            <a:solidFill>
              <a:schemeClr val="tx2"/>
            </a:solidFill>
            <a:prstDash val="solid"/>
          </a:ln>
        </p:spPr>
      </p:sp>
      <p:sp>
        <p:nvSpPr>
          <p:cNvPr id="4" name="icon circle"/>
          <p:cNvSpPr/>
          <p:nvPr/>
        </p:nvSpPr>
        <p:spPr>
          <a:xfrm>
            <a:off x="777240" y="1508760"/>
            <a:ext cx="548640" cy="548640"/>
          </a:xfrm>
          <a:prstGeom prst="ellipse">
            <a:avLst/>
          </a:prstGeom>
          <a:solidFill>
            <a:schemeClr val="accent1"/>
          </a:solidFill>
          <a:ln w="12700">
            <a:solidFill>
              <a:schemeClr val="accent1"/>
            </a:solidFill>
            <a:prstDash val="solid"/>
          </a:ln>
        </p:spPr>
      </p:sp>
      <p:pic>
        <p:nvPicPr>
          <p:cNvPr id="5" name="icon FaRing" descr="preencoded.png"/>
          <p:cNvPicPr>
            <a:picLocks noChangeAspect="1"/>
          </p:cNvPicPr>
          <p:nvPr/>
        </p:nvPicPr>
        <p:blipFill>
          <a:blip r:embed="rId3"/>
          <a:stretch>
            <a:fillRect/>
          </a:stretch>
        </p:blipFill>
        <p:spPr>
          <a:xfrm>
            <a:off x="914400" y="1645920"/>
            <a:ext cx="274320" cy="274320"/>
          </a:xfrm>
          <a:prstGeom prst="rect">
            <a:avLst/>
          </a:prstGeom>
        </p:spPr>
      </p:pic>
      <p:sp>
        <p:nvSpPr>
          <p:cNvPr id="6" name="Text 3"/>
          <p:cNvSpPr txBox="1"/>
          <p:nvPr/>
        </p:nvSpPr>
        <p:spPr>
          <a:xfrm>
            <a:off x="1463040" y="1554480"/>
            <a:ext cx="2417978" cy="45720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Retention ring</a:t>
            </a:r>
            <a:endParaRPr lang="en-US" sz="1800" dirty="0"/>
          </a:p>
        </p:txBody>
      </p:sp>
      <p:sp>
        <p:nvSpPr>
          <p:cNvPr id="7" name="Text 4"/>
          <p:cNvSpPr txBox="1"/>
          <p:nvPr/>
        </p:nvSpPr>
        <p:spPr>
          <a:xfrm>
            <a:off x="777240" y="2194560"/>
            <a:ext cx="3058058" cy="1188720"/>
          </a:xfrm>
          <a:prstGeom prst="rect">
            <a:avLst/>
          </a:prstGeom>
          <a:noFill/>
          <a:ln/>
        </p:spPr>
        <p:txBody>
          <a:bodyPr wrap="square" lIns="0" tIns="0" rIns="0" bIns="0" rtlCol="0" anchor="t"/>
          <a:lstStyle/>
          <a:p>
            <a:pPr marL="0" indent="0">
              <a:buNone/>
            </a:pPr>
            <a:r>
              <a:rPr lang="en-US" sz="1400" dirty="0">
                <a:solidFill>
                  <a:schemeClr val="bg2"/>
                </a:solidFill>
              </a:rPr>
              <a:t>Snap ring pliers fit its two slots (a tiny flat screwdriver works, with more effort). Note which way the ring faces.</a:t>
            </a:r>
            <a:endParaRPr lang="en-US" sz="1400" dirty="0"/>
          </a:p>
        </p:txBody>
      </p:sp>
      <p:sp>
        <p:nvSpPr>
          <p:cNvPr id="8" name="card"/>
          <p:cNvSpPr/>
          <p:nvPr/>
        </p:nvSpPr>
        <p:spPr>
          <a:xfrm>
            <a:off x="4338218" y="1280160"/>
            <a:ext cx="3515258" cy="2194560"/>
          </a:xfrm>
          <a:prstGeom prst="roundRect">
            <a:avLst>
              <a:gd name="adj" fmla="val 5000"/>
            </a:avLst>
          </a:prstGeom>
          <a:solidFill>
            <a:schemeClr val="tx2"/>
          </a:solidFill>
          <a:ln w="12700">
            <a:solidFill>
              <a:schemeClr val="tx2"/>
            </a:solidFill>
            <a:prstDash val="solid"/>
          </a:ln>
        </p:spPr>
      </p:sp>
      <p:sp>
        <p:nvSpPr>
          <p:cNvPr id="9" name="icon circle"/>
          <p:cNvSpPr/>
          <p:nvPr/>
        </p:nvSpPr>
        <p:spPr>
          <a:xfrm>
            <a:off x="4566818" y="1508760"/>
            <a:ext cx="548640" cy="548640"/>
          </a:xfrm>
          <a:prstGeom prst="ellipse">
            <a:avLst/>
          </a:prstGeom>
          <a:solidFill>
            <a:schemeClr val="accent1"/>
          </a:solidFill>
          <a:ln w="12700">
            <a:solidFill>
              <a:schemeClr val="accent1"/>
            </a:solidFill>
            <a:prstDash val="solid"/>
          </a:ln>
        </p:spPr>
      </p:sp>
      <p:pic>
        <p:nvPicPr>
          <p:cNvPr id="10" name="icon FaCompass" descr="preencoded.png"/>
          <p:cNvPicPr>
            <a:picLocks noChangeAspect="1"/>
          </p:cNvPicPr>
          <p:nvPr/>
        </p:nvPicPr>
        <p:blipFill>
          <a:blip r:embed="rId4"/>
          <a:stretch>
            <a:fillRect/>
          </a:stretch>
        </p:blipFill>
        <p:spPr>
          <a:xfrm>
            <a:off x="4703978" y="1645920"/>
            <a:ext cx="274320" cy="274320"/>
          </a:xfrm>
          <a:prstGeom prst="rect">
            <a:avLst/>
          </a:prstGeom>
        </p:spPr>
      </p:pic>
      <p:sp>
        <p:nvSpPr>
          <p:cNvPr id="11" name="Text 7"/>
          <p:cNvSpPr txBox="1"/>
          <p:nvPr/>
        </p:nvSpPr>
        <p:spPr>
          <a:xfrm>
            <a:off x="5252618" y="1554480"/>
            <a:ext cx="2417978" cy="45720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Board orientation</a:t>
            </a:r>
            <a:endParaRPr lang="en-US" sz="1800" dirty="0"/>
          </a:p>
        </p:txBody>
      </p:sp>
      <p:sp>
        <p:nvSpPr>
          <p:cNvPr id="12" name="Text 8"/>
          <p:cNvSpPr txBox="1"/>
          <p:nvPr/>
        </p:nvSpPr>
        <p:spPr>
          <a:xfrm>
            <a:off x="4566818" y="2194560"/>
            <a:ext cx="3058058" cy="1188720"/>
          </a:xfrm>
          <a:prstGeom prst="rect">
            <a:avLst/>
          </a:prstGeom>
          <a:noFill/>
          <a:ln/>
        </p:spPr>
        <p:txBody>
          <a:bodyPr wrap="square" lIns="0" tIns="0" rIns="0" bIns="0" rtlCol="0" anchor="t"/>
          <a:lstStyle/>
          <a:p>
            <a:pPr marL="0" indent="0">
              <a:buNone/>
            </a:pPr>
            <a:r>
              <a:rPr lang="en-US" sz="1400" dirty="0">
                <a:solidFill>
                  <a:schemeClr val="bg2"/>
                </a:solidFill>
              </a:rPr>
              <a:t>Note how the board sits relative to the setting values so it goes back in the same way.</a:t>
            </a:r>
            <a:endParaRPr lang="en-US" sz="1400" dirty="0"/>
          </a:p>
        </p:txBody>
      </p:sp>
      <p:sp>
        <p:nvSpPr>
          <p:cNvPr id="13" name="card"/>
          <p:cNvSpPr/>
          <p:nvPr/>
        </p:nvSpPr>
        <p:spPr>
          <a:xfrm>
            <a:off x="8127797" y="1280160"/>
            <a:ext cx="3515258" cy="2194560"/>
          </a:xfrm>
          <a:prstGeom prst="roundRect">
            <a:avLst>
              <a:gd name="adj" fmla="val 5000"/>
            </a:avLst>
          </a:prstGeom>
          <a:solidFill>
            <a:schemeClr val="tx2"/>
          </a:solidFill>
          <a:ln w="12700">
            <a:solidFill>
              <a:schemeClr val="tx2"/>
            </a:solidFill>
            <a:prstDash val="solid"/>
          </a:ln>
        </p:spPr>
      </p:sp>
      <p:sp>
        <p:nvSpPr>
          <p:cNvPr id="14" name="icon circle"/>
          <p:cNvSpPr/>
          <p:nvPr/>
        </p:nvSpPr>
        <p:spPr>
          <a:xfrm>
            <a:off x="8356397" y="1508760"/>
            <a:ext cx="548640" cy="548640"/>
          </a:xfrm>
          <a:prstGeom prst="ellipse">
            <a:avLst/>
          </a:prstGeom>
          <a:solidFill>
            <a:schemeClr val="accent1"/>
          </a:solidFill>
          <a:ln w="12700">
            <a:solidFill>
              <a:schemeClr val="accent1"/>
            </a:solidFill>
            <a:prstDash val="solid"/>
          </a:ln>
        </p:spPr>
      </p:sp>
      <p:pic>
        <p:nvPicPr>
          <p:cNvPr id="15" name="icon FaWind" descr="preencoded.png"/>
          <p:cNvPicPr>
            <a:picLocks noChangeAspect="1"/>
          </p:cNvPicPr>
          <p:nvPr/>
        </p:nvPicPr>
        <p:blipFill>
          <a:blip r:embed="rId5"/>
          <a:stretch>
            <a:fillRect/>
          </a:stretch>
        </p:blipFill>
        <p:spPr>
          <a:xfrm>
            <a:off x="8493557" y="1645920"/>
            <a:ext cx="274320" cy="274320"/>
          </a:xfrm>
          <a:prstGeom prst="rect">
            <a:avLst/>
          </a:prstGeom>
        </p:spPr>
      </p:pic>
      <p:sp>
        <p:nvSpPr>
          <p:cNvPr id="16" name="Text 11"/>
          <p:cNvSpPr txBox="1"/>
          <p:nvPr/>
        </p:nvSpPr>
        <p:spPr>
          <a:xfrm>
            <a:off x="9042197" y="1554480"/>
            <a:ext cx="2417978" cy="45720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Removing resistors</a:t>
            </a:r>
            <a:endParaRPr lang="en-US" sz="1800" dirty="0"/>
          </a:p>
        </p:txBody>
      </p:sp>
      <p:sp>
        <p:nvSpPr>
          <p:cNvPr id="17" name="Text 12"/>
          <p:cNvSpPr txBox="1"/>
          <p:nvPr/>
        </p:nvSpPr>
        <p:spPr>
          <a:xfrm>
            <a:off x="8356397" y="2194560"/>
            <a:ext cx="3058058" cy="1188720"/>
          </a:xfrm>
          <a:prstGeom prst="rect">
            <a:avLst/>
          </a:prstGeom>
          <a:noFill/>
          <a:ln/>
        </p:spPr>
        <p:txBody>
          <a:bodyPr wrap="square" lIns="0" tIns="0" rIns="0" bIns="0" rtlCol="0" anchor="t"/>
          <a:lstStyle/>
          <a:p>
            <a:pPr marL="0" indent="0">
              <a:buNone/>
            </a:pPr>
            <a:r>
              <a:rPr lang="en-US" sz="1400" dirty="0">
                <a:solidFill>
                  <a:schemeClr val="bg2"/>
                </a:solidFill>
              </a:rPr>
              <a:t>Use the hot air station and remove them all first. Record the resistor sequence before you start.</a:t>
            </a:r>
            <a:endParaRPr lang="en-US" sz="1400" dirty="0"/>
          </a:p>
        </p:txBody>
      </p:sp>
      <p:sp>
        <p:nvSpPr>
          <p:cNvPr id="18" name="card"/>
          <p:cNvSpPr/>
          <p:nvPr/>
        </p:nvSpPr>
        <p:spPr>
          <a:xfrm>
            <a:off x="548640" y="3703320"/>
            <a:ext cx="3515258" cy="2194560"/>
          </a:xfrm>
          <a:prstGeom prst="roundRect">
            <a:avLst>
              <a:gd name="adj" fmla="val 5000"/>
            </a:avLst>
          </a:prstGeom>
          <a:solidFill>
            <a:schemeClr val="tx2"/>
          </a:solidFill>
          <a:ln w="12700">
            <a:solidFill>
              <a:schemeClr val="tx2"/>
            </a:solidFill>
            <a:prstDash val="solid"/>
          </a:ln>
        </p:spPr>
      </p:sp>
      <p:sp>
        <p:nvSpPr>
          <p:cNvPr id="19" name="icon circle"/>
          <p:cNvSpPr/>
          <p:nvPr/>
        </p:nvSpPr>
        <p:spPr>
          <a:xfrm>
            <a:off x="777240" y="3931920"/>
            <a:ext cx="548640" cy="548640"/>
          </a:xfrm>
          <a:prstGeom prst="ellipse">
            <a:avLst/>
          </a:prstGeom>
          <a:solidFill>
            <a:schemeClr val="accent1"/>
          </a:solidFill>
          <a:ln w="12700">
            <a:solidFill>
              <a:schemeClr val="accent1"/>
            </a:solidFill>
            <a:prstDash val="solid"/>
          </a:ln>
        </p:spPr>
      </p:sp>
      <p:pic>
        <p:nvPicPr>
          <p:cNvPr id="20" name="icon FaFire" descr="preencoded.png"/>
          <p:cNvPicPr>
            <a:picLocks noChangeAspect="1"/>
          </p:cNvPicPr>
          <p:nvPr/>
        </p:nvPicPr>
        <p:blipFill>
          <a:blip r:embed="rId6"/>
          <a:stretch>
            <a:fillRect/>
          </a:stretch>
        </p:blipFill>
        <p:spPr>
          <a:xfrm>
            <a:off x="914400" y="4069080"/>
            <a:ext cx="274320" cy="274320"/>
          </a:xfrm>
          <a:prstGeom prst="rect">
            <a:avLst/>
          </a:prstGeom>
        </p:spPr>
      </p:pic>
      <p:sp>
        <p:nvSpPr>
          <p:cNvPr id="21" name="Text 15"/>
          <p:cNvSpPr txBox="1"/>
          <p:nvPr/>
        </p:nvSpPr>
        <p:spPr>
          <a:xfrm>
            <a:off x="1463040" y="3977640"/>
            <a:ext cx="2417978" cy="45720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Soldering replacements</a:t>
            </a:r>
            <a:endParaRPr lang="en-US" sz="1800" dirty="0"/>
          </a:p>
        </p:txBody>
      </p:sp>
      <p:sp>
        <p:nvSpPr>
          <p:cNvPr id="22" name="Text 16"/>
          <p:cNvSpPr txBox="1"/>
          <p:nvPr/>
        </p:nvSpPr>
        <p:spPr>
          <a:xfrm>
            <a:off x="777240" y="4617720"/>
            <a:ext cx="3058058" cy="1188720"/>
          </a:xfrm>
          <a:prstGeom prst="rect">
            <a:avLst/>
          </a:prstGeom>
          <a:noFill/>
          <a:ln/>
        </p:spPr>
        <p:txBody>
          <a:bodyPr wrap="square" lIns="0" tIns="0" rIns="0" bIns="0" rtlCol="0" anchor="t"/>
          <a:lstStyle/>
          <a:p>
            <a:pPr marL="0" indent="0">
              <a:buNone/>
            </a:pPr>
            <a:r>
              <a:rPr lang="en-US" sz="1400" dirty="0">
                <a:solidFill>
                  <a:schemeClr val="bg2"/>
                </a:solidFill>
              </a:rPr>
              <a:t>Try flux alone first; add solder paste sparingly. Pinch fine tweezers above the resistor and below the board to hold it.</a:t>
            </a:r>
            <a:endParaRPr lang="en-US" sz="1400" dirty="0"/>
          </a:p>
        </p:txBody>
      </p:sp>
      <p:sp>
        <p:nvSpPr>
          <p:cNvPr id="23" name="card"/>
          <p:cNvSpPr/>
          <p:nvPr/>
        </p:nvSpPr>
        <p:spPr>
          <a:xfrm>
            <a:off x="4338218" y="3703320"/>
            <a:ext cx="3515258" cy="2194560"/>
          </a:xfrm>
          <a:prstGeom prst="roundRect">
            <a:avLst>
              <a:gd name="adj" fmla="val 5000"/>
            </a:avLst>
          </a:prstGeom>
          <a:solidFill>
            <a:schemeClr val="tx2"/>
          </a:solidFill>
          <a:ln w="12700">
            <a:solidFill>
              <a:schemeClr val="tx2"/>
            </a:solidFill>
            <a:prstDash val="solid"/>
          </a:ln>
        </p:spPr>
      </p:sp>
      <p:sp>
        <p:nvSpPr>
          <p:cNvPr id="24" name="icon circle"/>
          <p:cNvSpPr/>
          <p:nvPr/>
        </p:nvSpPr>
        <p:spPr>
          <a:xfrm>
            <a:off x="4566818" y="3931920"/>
            <a:ext cx="548640" cy="548640"/>
          </a:xfrm>
          <a:prstGeom prst="ellipse">
            <a:avLst/>
          </a:prstGeom>
          <a:solidFill>
            <a:schemeClr val="accent1"/>
          </a:solidFill>
          <a:ln w="12700">
            <a:solidFill>
              <a:schemeClr val="accent1"/>
            </a:solidFill>
            <a:prstDash val="solid"/>
          </a:ln>
        </p:spPr>
      </p:sp>
      <p:pic>
        <p:nvPicPr>
          <p:cNvPr id="25" name="icon FaTachometerAlt" descr="preencoded.png"/>
          <p:cNvPicPr>
            <a:picLocks noChangeAspect="1"/>
          </p:cNvPicPr>
          <p:nvPr/>
        </p:nvPicPr>
        <p:blipFill>
          <a:blip r:embed="rId7"/>
          <a:stretch>
            <a:fillRect/>
          </a:stretch>
        </p:blipFill>
        <p:spPr>
          <a:xfrm>
            <a:off x="4703978" y="4069080"/>
            <a:ext cx="274320" cy="274320"/>
          </a:xfrm>
          <a:prstGeom prst="rect">
            <a:avLst/>
          </a:prstGeom>
        </p:spPr>
      </p:pic>
      <p:sp>
        <p:nvSpPr>
          <p:cNvPr id="26" name="Text 19"/>
          <p:cNvSpPr txBox="1"/>
          <p:nvPr/>
        </p:nvSpPr>
        <p:spPr>
          <a:xfrm>
            <a:off x="5252618" y="3977640"/>
            <a:ext cx="2417978" cy="45720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Multimeter</a:t>
            </a:r>
            <a:endParaRPr lang="en-US" sz="1800" dirty="0"/>
          </a:p>
        </p:txBody>
      </p:sp>
      <p:sp>
        <p:nvSpPr>
          <p:cNvPr id="27" name="Text 20"/>
          <p:cNvSpPr txBox="1"/>
          <p:nvPr/>
        </p:nvSpPr>
        <p:spPr>
          <a:xfrm>
            <a:off x="4566818" y="4617720"/>
            <a:ext cx="3058058" cy="1188720"/>
          </a:xfrm>
          <a:prstGeom prst="rect">
            <a:avLst/>
          </a:prstGeom>
          <a:noFill/>
          <a:ln/>
        </p:spPr>
        <p:txBody>
          <a:bodyPr wrap="square" lIns="0" tIns="0" rIns="0" bIns="0" rtlCol="0" anchor="t"/>
          <a:lstStyle/>
          <a:p>
            <a:pPr marL="0" indent="0">
              <a:buNone/>
            </a:pPr>
            <a:r>
              <a:rPr lang="en-US" sz="1400" dirty="0">
                <a:solidFill>
                  <a:schemeClr val="bg2"/>
                </a:solidFill>
              </a:rPr>
              <a:t>Verify each resistor is soldered properly with a Multimeter. Without one, you'll have to reassemble the circuit to test it.</a:t>
            </a:r>
            <a:endParaRPr lang="en-US" sz="1400" dirty="0"/>
          </a:p>
        </p:txBody>
      </p:sp>
      <p:sp>
        <p:nvSpPr>
          <p:cNvPr id="28" name="card"/>
          <p:cNvSpPr/>
          <p:nvPr/>
        </p:nvSpPr>
        <p:spPr>
          <a:xfrm>
            <a:off x="8127797" y="3703320"/>
            <a:ext cx="3515258" cy="2194560"/>
          </a:xfrm>
          <a:prstGeom prst="roundRect">
            <a:avLst>
              <a:gd name="adj" fmla="val 5000"/>
            </a:avLst>
          </a:prstGeom>
          <a:solidFill>
            <a:schemeClr val="tx2"/>
          </a:solidFill>
          <a:ln w="12700">
            <a:solidFill>
              <a:schemeClr val="tx2"/>
            </a:solidFill>
            <a:prstDash val="solid"/>
          </a:ln>
        </p:spPr>
      </p:sp>
      <p:sp>
        <p:nvSpPr>
          <p:cNvPr id="29" name="icon circle"/>
          <p:cNvSpPr/>
          <p:nvPr/>
        </p:nvSpPr>
        <p:spPr>
          <a:xfrm>
            <a:off x="8356397" y="3931920"/>
            <a:ext cx="548640" cy="548640"/>
          </a:xfrm>
          <a:prstGeom prst="ellipse">
            <a:avLst/>
          </a:prstGeom>
          <a:solidFill>
            <a:schemeClr val="accent1"/>
          </a:solidFill>
          <a:ln w="12700">
            <a:solidFill>
              <a:schemeClr val="accent1"/>
            </a:solidFill>
            <a:prstDash val="solid"/>
          </a:ln>
        </p:spPr>
      </p:sp>
      <p:pic>
        <p:nvPicPr>
          <p:cNvPr id="30" name="icon FaDoorClosed" descr="preencoded.png"/>
          <p:cNvPicPr>
            <a:picLocks noChangeAspect="1"/>
          </p:cNvPicPr>
          <p:nvPr/>
        </p:nvPicPr>
        <p:blipFill>
          <a:blip r:embed="rId8"/>
          <a:stretch>
            <a:fillRect/>
          </a:stretch>
        </p:blipFill>
        <p:spPr>
          <a:xfrm>
            <a:off x="8493557" y="4069080"/>
            <a:ext cx="274320" cy="274320"/>
          </a:xfrm>
          <a:prstGeom prst="rect">
            <a:avLst/>
          </a:prstGeom>
        </p:spPr>
      </p:pic>
      <p:sp>
        <p:nvSpPr>
          <p:cNvPr id="31" name="Text 23"/>
          <p:cNvSpPr txBox="1"/>
          <p:nvPr/>
        </p:nvSpPr>
        <p:spPr>
          <a:xfrm>
            <a:off x="9042197" y="3977640"/>
            <a:ext cx="2417978" cy="457200"/>
          </a:xfrm>
          <a:prstGeom prst="rect">
            <a:avLst/>
          </a:prstGeom>
          <a:noFill/>
          <a:ln/>
        </p:spPr>
        <p:txBody>
          <a:bodyPr wrap="square" lIns="0" tIns="0" rIns="0" bIns="0" rtlCol="0" anchor="ctr"/>
          <a:lstStyle/>
          <a:p>
            <a:pPr marL="0" indent="0">
              <a:buNone/>
            </a:pPr>
            <a:r>
              <a:rPr lang="en-US" sz="1800" b="1" dirty="0">
                <a:solidFill>
                  <a:schemeClr val="bg1"/>
                </a:solidFill>
                <a:latin typeface="Cambria" pitchFamily="34" charset="0"/>
                <a:ea typeface="Cambria" pitchFamily="34" charset="-122"/>
                <a:cs typeface="Cambria" pitchFamily="34" charset="-120"/>
              </a:rPr>
              <a:t>Testing</a:t>
            </a:r>
            <a:endParaRPr lang="en-US" sz="1800" dirty="0"/>
          </a:p>
        </p:txBody>
      </p:sp>
      <p:sp>
        <p:nvSpPr>
          <p:cNvPr id="32" name="Text 24"/>
          <p:cNvSpPr txBox="1"/>
          <p:nvPr/>
        </p:nvSpPr>
        <p:spPr>
          <a:xfrm>
            <a:off x="8356397" y="4617720"/>
            <a:ext cx="3058058" cy="1188720"/>
          </a:xfrm>
          <a:prstGeom prst="rect">
            <a:avLst/>
          </a:prstGeom>
          <a:noFill/>
          <a:ln/>
        </p:spPr>
        <p:txBody>
          <a:bodyPr wrap="square" lIns="0" tIns="0" rIns="0" bIns="0" rtlCol="0" anchor="t"/>
          <a:lstStyle/>
          <a:p>
            <a:pPr marL="0" indent="0">
              <a:buNone/>
            </a:pPr>
            <a:r>
              <a:rPr lang="en-US" sz="1400" dirty="0">
                <a:solidFill>
                  <a:schemeClr val="bg2"/>
                </a:solidFill>
              </a:rPr>
              <a:t>The two lowest settings are very dim. Test them in a dark closet, not a lit room.</a:t>
            </a:r>
            <a:endParaRPr lang="en-US" sz="1400" dirty="0"/>
          </a:p>
        </p:txBody>
      </p:sp>
      <p:sp>
        <p:nvSpPr>
          <p:cNvPr id="33" name="Text 25"/>
          <p:cNvSpPr txBox="1"/>
          <p:nvPr/>
        </p:nvSpPr>
        <p:spPr>
          <a:xfrm>
            <a:off x="548640" y="6172200"/>
            <a:ext cx="10058400" cy="320040"/>
          </a:xfrm>
          <a:prstGeom prst="rect">
            <a:avLst/>
          </a:prstGeom>
          <a:noFill/>
          <a:ln/>
        </p:spPr>
        <p:txBody>
          <a:bodyPr wrap="square" lIns="0" tIns="0" rIns="0" bIns="0" rtlCol="0" anchor="t"/>
          <a:lstStyle/>
          <a:p>
            <a:pPr marL="0" indent="0">
              <a:buNone/>
            </a:pPr>
            <a:r>
              <a:rPr lang="en-US" sz="1200" dirty="0">
                <a:solidFill>
                  <a:schemeClr val="bg2"/>
                </a:solidFill>
              </a:rPr>
              <a:t>Reference: </a:t>
            </a:r>
            <a:r>
              <a:rPr lang="en-US" sz="1200" u="sng" dirty="0">
                <a:solidFill>
                  <a:srgbClr val="8FC1FF"/>
                </a:solidFill>
                <a:hlinkClick r:id="rId9">
                  <a:extLst>
                    <a:ext uri="{A12FA001-AC4F-418D-AE19-62706E023703}">
                      <ahyp:hlinkClr xmlns:ahyp="http://schemas.microsoft.com/office/drawing/2018/hyperlinkcolor" val="tx"/>
                    </a:ext>
                  </a:extLst>
                </a:hlinkClick>
              </a:rPr>
              <a:t>How to Read SMD Resistor Values with Code Chart</a:t>
            </a:r>
            <a:r>
              <a:rPr lang="en-US" sz="1200" dirty="0">
                <a:solidFill>
                  <a:schemeClr val="bg2"/>
                </a:solidFill>
              </a:rPr>
              <a:t>  (identify ratings before removal)</a:t>
            </a:r>
            <a:endParaRPr lang="en-US" sz="1200" dirty="0"/>
          </a:p>
        </p:txBody>
      </p:sp>
      <p:sp>
        <p:nvSpPr>
          <p:cNvPr id="34"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Postscript: Jimmy Ray's cheaper route</a:t>
            </a:r>
            <a:endParaRPr lang="en-US" sz="3600" dirty="0"/>
          </a:p>
        </p:txBody>
      </p:sp>
      <p:sp>
        <p:nvSpPr>
          <p:cNvPr id="3" name="card"/>
          <p:cNvSpPr/>
          <p:nvPr/>
        </p:nvSpPr>
        <p:spPr>
          <a:xfrm>
            <a:off x="548640" y="1325880"/>
            <a:ext cx="3931920" cy="5029200"/>
          </a:xfrm>
          <a:prstGeom prst="roundRect">
            <a:avLst>
              <a:gd name="adj" fmla="val 2791"/>
            </a:avLst>
          </a:prstGeom>
          <a:solidFill>
            <a:schemeClr val="tx2"/>
          </a:solidFill>
          <a:ln w="12700">
            <a:solidFill>
              <a:schemeClr val="tx2"/>
            </a:solidFill>
            <a:prstDash val="solid"/>
          </a:ln>
        </p:spPr>
      </p:sp>
      <p:sp>
        <p:nvSpPr>
          <p:cNvPr id="4" name="Text 2"/>
          <p:cNvSpPr txBox="1"/>
          <p:nvPr/>
        </p:nvSpPr>
        <p:spPr>
          <a:xfrm>
            <a:off x="822960" y="1508760"/>
            <a:ext cx="3383280" cy="1005840"/>
          </a:xfrm>
          <a:prstGeom prst="rect">
            <a:avLst/>
          </a:prstGeom>
          <a:noFill/>
          <a:ln/>
        </p:spPr>
        <p:txBody>
          <a:bodyPr wrap="square" lIns="0" tIns="0" rIns="0" bIns="0" rtlCol="0" anchor="t"/>
          <a:lstStyle/>
          <a:p>
            <a:pPr marL="0" indent="0">
              <a:buNone/>
            </a:pPr>
            <a:r>
              <a:rPr lang="en-US" sz="6600" b="1" dirty="0">
                <a:solidFill>
                  <a:schemeClr val="accent2"/>
                </a:solidFill>
                <a:latin typeface="Cambria" pitchFamily="34" charset="0"/>
                <a:ea typeface="Cambria" pitchFamily="34" charset="-122"/>
                <a:cs typeface="Cambria" pitchFamily="34" charset="-120"/>
              </a:rPr>
              <a:t>~$60</a:t>
            </a:r>
            <a:endParaRPr lang="en-US" sz="6600" dirty="0"/>
          </a:p>
        </p:txBody>
      </p:sp>
      <p:sp>
        <p:nvSpPr>
          <p:cNvPr id="5" name="Text 3"/>
          <p:cNvSpPr txBox="1"/>
          <p:nvPr/>
        </p:nvSpPr>
        <p:spPr>
          <a:xfrm>
            <a:off x="822960" y="2560320"/>
            <a:ext cx="3383280" cy="640080"/>
          </a:xfrm>
          <a:prstGeom prst="rect">
            <a:avLst/>
          </a:prstGeom>
          <a:noFill/>
          <a:ln/>
        </p:spPr>
        <p:txBody>
          <a:bodyPr wrap="square" lIns="0" tIns="0" rIns="0" bIns="0" rtlCol="0" anchor="t"/>
          <a:lstStyle/>
          <a:p>
            <a:pPr marL="0" indent="0">
              <a:buNone/>
            </a:pPr>
            <a:r>
              <a:rPr lang="en-US" sz="1400" dirty="0">
                <a:solidFill>
                  <a:schemeClr val="bg2"/>
                </a:solidFill>
              </a:rPr>
              <a:t>All in, using a pencil iron and a small resistor kit</a:t>
            </a:r>
            <a:endParaRPr lang="en-US" sz="1400" dirty="0"/>
          </a:p>
        </p:txBody>
      </p:sp>
      <p:sp>
        <p:nvSpPr>
          <p:cNvPr id="6" name="Text 4"/>
          <p:cNvSpPr txBox="1"/>
          <p:nvPr/>
        </p:nvSpPr>
        <p:spPr>
          <a:xfrm>
            <a:off x="822960" y="3429000"/>
            <a:ext cx="3383280" cy="2651760"/>
          </a:xfrm>
          <a:prstGeom prst="rect">
            <a:avLst/>
          </a:prstGeom>
          <a:noFill/>
          <a:ln/>
        </p:spPr>
        <p:txBody>
          <a:bodyPr wrap="square" lIns="0" tIns="0" rIns="0" bIns="0" rtlCol="0" anchor="t"/>
          <a:lstStyle/>
          <a:p>
            <a:pPr marL="0" indent="0">
              <a:spcAft>
                <a:spcPts val="400"/>
              </a:spcAft>
              <a:buNone/>
            </a:pPr>
            <a:r>
              <a:rPr lang="en-US" sz="1600" b="1" dirty="0">
                <a:solidFill>
                  <a:schemeClr val="bg1"/>
                </a:solidFill>
              </a:rPr>
              <a:t>The resistor kit</a:t>
            </a:r>
            <a:endParaRPr lang="en-US" sz="1400" dirty="0"/>
          </a:p>
          <a:p>
            <a:pPr marL="342900" indent="-342900">
              <a:spcAft>
                <a:spcPts val="400"/>
              </a:spcAft>
              <a:buSzPct val="100000"/>
              <a:buChar char="•"/>
            </a:pPr>
            <a:r>
              <a:rPr lang="en-US" sz="1400" dirty="0">
                <a:solidFill>
                  <a:schemeClr val="bg2"/>
                </a:solidFill>
              </a:rPr>
              <a:t>Size 0805 SMD, $7 for 1,500 pcs</a:t>
            </a:r>
            <a:endParaRPr lang="en-US" sz="1400" dirty="0"/>
          </a:p>
          <a:p>
            <a:pPr marL="342900" indent="-342900">
              <a:spcAft>
                <a:spcPts val="400"/>
              </a:spcAft>
              <a:buSzPct val="100000"/>
              <a:buChar char="•"/>
            </a:pPr>
            <a:r>
              <a:rPr lang="en-US" sz="1400" dirty="0">
                <a:solidFill>
                  <a:schemeClr val="bg2"/>
                </a:solidFill>
              </a:rPr>
              <a:t>60 values (25 each), 0 Ω to 10 MΩ</a:t>
            </a:r>
            <a:endParaRPr lang="en-US" sz="1400" dirty="0"/>
          </a:p>
          <a:p>
            <a:pPr marL="342900" indent="-342900">
              <a:spcAft>
                <a:spcPts val="400"/>
              </a:spcAft>
              <a:buSzPct val="100000"/>
              <a:buChar char="•"/>
            </a:pPr>
            <a:r>
              <a:rPr lang="en-US" sz="1400" dirty="0">
                <a:solidFill>
                  <a:schemeClr val="bg2"/>
                </a:solidFill>
              </a:rPr>
              <a:t>±1% tolerance, 1/8 W</a:t>
            </a:r>
            <a:endParaRPr lang="en-US" sz="1400" dirty="0"/>
          </a:p>
          <a:p>
            <a:pPr marL="342900" indent="-342900">
              <a:spcAft>
                <a:spcPts val="400"/>
              </a:spcAft>
              <a:buSzPct val="100000"/>
              <a:buChar char="•"/>
            </a:pPr>
            <a:r>
              <a:rPr lang="en-US" sz="1400" u="sng" dirty="0">
                <a:solidFill>
                  <a:srgbClr val="8FC1FF"/>
                </a:solidFill>
                <a:hlinkClick r:id="rId3">
                  <a:extLst>
                    <a:ext uri="{A12FA001-AC4F-418D-AE19-62706E023703}">
                      <ahyp:hlinkClr xmlns:ahyp="http://schemas.microsoft.com/office/drawing/2018/hyperlinkcolor" val="tx"/>
                    </a:ext>
                  </a:extLst>
                </a:hlinkClick>
              </a:rPr>
              <a:t>View on Amazon</a:t>
            </a:r>
            <a:endParaRPr lang="en-US" sz="1400" dirty="0"/>
          </a:p>
        </p:txBody>
      </p:sp>
      <p:sp>
        <p:nvSpPr>
          <p:cNvPr id="7" name="card"/>
          <p:cNvSpPr/>
          <p:nvPr/>
        </p:nvSpPr>
        <p:spPr>
          <a:xfrm>
            <a:off x="4800600" y="1325880"/>
            <a:ext cx="6839712" cy="1115568"/>
          </a:xfrm>
          <a:prstGeom prst="roundRect">
            <a:avLst>
              <a:gd name="adj" fmla="val 9836"/>
            </a:avLst>
          </a:prstGeom>
          <a:solidFill>
            <a:schemeClr val="tx2"/>
          </a:solidFill>
          <a:ln w="12700">
            <a:solidFill>
              <a:schemeClr val="tx2"/>
            </a:solidFill>
            <a:prstDash val="solid"/>
          </a:ln>
        </p:spPr>
      </p:sp>
      <p:sp>
        <p:nvSpPr>
          <p:cNvPr id="8" name="Text 6"/>
          <p:cNvSpPr txBox="1"/>
          <p:nvPr/>
        </p:nvSpPr>
        <p:spPr>
          <a:xfrm>
            <a:off x="4983480" y="1399032"/>
            <a:ext cx="457200" cy="640080"/>
          </a:xfrm>
          <a:prstGeom prst="rect">
            <a:avLst/>
          </a:prstGeom>
          <a:noFill/>
          <a:ln/>
        </p:spPr>
        <p:txBody>
          <a:bodyPr wrap="square" lIns="0" tIns="0" rIns="0" bIns="0" rtlCol="0" anchor="t"/>
          <a:lstStyle/>
          <a:p>
            <a:pPr marL="0" indent="0">
              <a:buNone/>
            </a:pPr>
            <a:r>
              <a:rPr lang="en-US" sz="4800" b="1" dirty="0">
                <a:solidFill>
                  <a:schemeClr val="accent1"/>
                </a:solidFill>
                <a:latin typeface="Cambria" pitchFamily="34" charset="0"/>
                <a:ea typeface="Cambria" pitchFamily="34" charset="-122"/>
                <a:cs typeface="Cambria" pitchFamily="34" charset="-120"/>
              </a:rPr>
              <a:t>“</a:t>
            </a:r>
            <a:endParaRPr lang="en-US" sz="4800" dirty="0"/>
          </a:p>
        </p:txBody>
      </p:sp>
      <p:sp>
        <p:nvSpPr>
          <p:cNvPr id="9" name="Text 7"/>
          <p:cNvSpPr txBox="1"/>
          <p:nvPr/>
        </p:nvSpPr>
        <p:spPr>
          <a:xfrm>
            <a:off x="5532120" y="1463040"/>
            <a:ext cx="5897880" cy="868680"/>
          </a:xfrm>
          <a:prstGeom prst="rect">
            <a:avLst/>
          </a:prstGeom>
          <a:noFill/>
          <a:ln/>
        </p:spPr>
        <p:txBody>
          <a:bodyPr wrap="square" lIns="0" tIns="0" rIns="0" bIns="0" rtlCol="0" anchor="ctr"/>
          <a:lstStyle/>
          <a:p>
            <a:pPr marL="0" indent="0">
              <a:buNone/>
            </a:pPr>
            <a:r>
              <a:rPr lang="en-US" sz="1500" dirty="0">
                <a:solidFill>
                  <a:schemeClr val="bg1"/>
                </a:solidFill>
              </a:rPr>
              <a:t>This kit has no 43 Ω, so I used 47 Ω. Careful not to swap the 47 Ω and 4.7K, or you get dim, dimmer, BRIGHT, dim, dimmer ;-)</a:t>
            </a:r>
            <a:endParaRPr lang="en-US" sz="1500" dirty="0"/>
          </a:p>
        </p:txBody>
      </p:sp>
      <p:sp>
        <p:nvSpPr>
          <p:cNvPr id="10" name="card"/>
          <p:cNvSpPr/>
          <p:nvPr/>
        </p:nvSpPr>
        <p:spPr>
          <a:xfrm>
            <a:off x="4800600" y="2606040"/>
            <a:ext cx="6839712" cy="1115568"/>
          </a:xfrm>
          <a:prstGeom prst="roundRect">
            <a:avLst>
              <a:gd name="adj" fmla="val 9836"/>
            </a:avLst>
          </a:prstGeom>
          <a:solidFill>
            <a:schemeClr val="tx2"/>
          </a:solidFill>
          <a:ln w="12700">
            <a:solidFill>
              <a:schemeClr val="tx2"/>
            </a:solidFill>
            <a:prstDash val="solid"/>
          </a:ln>
        </p:spPr>
      </p:sp>
      <p:sp>
        <p:nvSpPr>
          <p:cNvPr id="11" name="Text 9"/>
          <p:cNvSpPr txBox="1"/>
          <p:nvPr/>
        </p:nvSpPr>
        <p:spPr>
          <a:xfrm>
            <a:off x="4983480" y="2679192"/>
            <a:ext cx="457200" cy="640080"/>
          </a:xfrm>
          <a:prstGeom prst="rect">
            <a:avLst/>
          </a:prstGeom>
          <a:noFill/>
          <a:ln/>
        </p:spPr>
        <p:txBody>
          <a:bodyPr wrap="square" lIns="0" tIns="0" rIns="0" bIns="0" rtlCol="0" anchor="t"/>
          <a:lstStyle/>
          <a:p>
            <a:pPr marL="0" indent="0">
              <a:buNone/>
            </a:pPr>
            <a:r>
              <a:rPr lang="en-US" sz="4800" b="1" dirty="0">
                <a:solidFill>
                  <a:schemeClr val="accent1"/>
                </a:solidFill>
                <a:latin typeface="Cambria" pitchFamily="34" charset="0"/>
                <a:ea typeface="Cambria" pitchFamily="34" charset="-122"/>
                <a:cs typeface="Cambria" pitchFamily="34" charset="-120"/>
              </a:rPr>
              <a:t>“</a:t>
            </a:r>
            <a:endParaRPr lang="en-US" sz="4800" dirty="0"/>
          </a:p>
        </p:txBody>
      </p:sp>
      <p:sp>
        <p:nvSpPr>
          <p:cNvPr id="12" name="Text 10"/>
          <p:cNvSpPr txBox="1"/>
          <p:nvPr/>
        </p:nvSpPr>
        <p:spPr>
          <a:xfrm>
            <a:off x="5532120" y="2743200"/>
            <a:ext cx="5897880" cy="868680"/>
          </a:xfrm>
          <a:prstGeom prst="rect">
            <a:avLst/>
          </a:prstGeom>
          <a:noFill/>
          <a:ln/>
        </p:spPr>
        <p:txBody>
          <a:bodyPr wrap="square" lIns="0" tIns="0" rIns="0" bIns="0" rtlCol="0" anchor="ctr"/>
          <a:lstStyle/>
          <a:p>
            <a:pPr marL="0" indent="0">
              <a:buNone/>
            </a:pPr>
            <a:r>
              <a:rPr lang="en-US" sz="1500" dirty="0">
                <a:solidFill>
                  <a:schemeClr val="bg1"/>
                </a:solidFill>
              </a:rPr>
              <a:t>No hot air station? Lay the pencil iron tip alongside and across both ends of the resistor at once and it comes right off.</a:t>
            </a:r>
            <a:endParaRPr lang="en-US" sz="1500" dirty="0"/>
          </a:p>
        </p:txBody>
      </p:sp>
      <p:sp>
        <p:nvSpPr>
          <p:cNvPr id="13" name="card"/>
          <p:cNvSpPr/>
          <p:nvPr/>
        </p:nvSpPr>
        <p:spPr>
          <a:xfrm>
            <a:off x="4800600" y="3886200"/>
            <a:ext cx="6839712" cy="1115568"/>
          </a:xfrm>
          <a:prstGeom prst="roundRect">
            <a:avLst>
              <a:gd name="adj" fmla="val 9836"/>
            </a:avLst>
          </a:prstGeom>
          <a:solidFill>
            <a:schemeClr val="tx2"/>
          </a:solidFill>
          <a:ln w="12700">
            <a:solidFill>
              <a:schemeClr val="tx2"/>
            </a:solidFill>
            <a:prstDash val="solid"/>
          </a:ln>
        </p:spPr>
      </p:sp>
      <p:sp>
        <p:nvSpPr>
          <p:cNvPr id="14" name="Text 12"/>
          <p:cNvSpPr txBox="1"/>
          <p:nvPr/>
        </p:nvSpPr>
        <p:spPr>
          <a:xfrm>
            <a:off x="4983480" y="3959352"/>
            <a:ext cx="457200" cy="640080"/>
          </a:xfrm>
          <a:prstGeom prst="rect">
            <a:avLst/>
          </a:prstGeom>
          <a:noFill/>
          <a:ln/>
        </p:spPr>
        <p:txBody>
          <a:bodyPr wrap="square" lIns="0" tIns="0" rIns="0" bIns="0" rtlCol="0" anchor="t"/>
          <a:lstStyle/>
          <a:p>
            <a:pPr marL="0" indent="0">
              <a:buNone/>
            </a:pPr>
            <a:r>
              <a:rPr lang="en-US" sz="4800" b="1" dirty="0">
                <a:solidFill>
                  <a:schemeClr val="accent1"/>
                </a:solidFill>
                <a:latin typeface="Cambria" pitchFamily="34" charset="0"/>
                <a:ea typeface="Cambria" pitchFamily="34" charset="-122"/>
                <a:cs typeface="Cambria" pitchFamily="34" charset="-120"/>
              </a:rPr>
              <a:t>“</a:t>
            </a:r>
            <a:endParaRPr lang="en-US" sz="4800" dirty="0"/>
          </a:p>
        </p:txBody>
      </p:sp>
      <p:sp>
        <p:nvSpPr>
          <p:cNvPr id="15" name="Text 13"/>
          <p:cNvSpPr txBox="1"/>
          <p:nvPr/>
        </p:nvSpPr>
        <p:spPr>
          <a:xfrm>
            <a:off x="5532120" y="4023360"/>
            <a:ext cx="5897880" cy="868680"/>
          </a:xfrm>
          <a:prstGeom prst="rect">
            <a:avLst/>
          </a:prstGeom>
          <a:noFill/>
          <a:ln/>
        </p:spPr>
        <p:txBody>
          <a:bodyPr wrap="square" lIns="0" tIns="0" rIns="0" bIns="0" rtlCol="0" anchor="ctr"/>
          <a:lstStyle/>
          <a:p>
            <a:pPr marL="0" indent="0">
              <a:buNone/>
            </a:pPr>
            <a:r>
              <a:rPr lang="en-US" sz="1500" dirty="0">
                <a:solidFill>
                  <a:schemeClr val="bg1"/>
                </a:solidFill>
              </a:rPr>
              <a:t>Solder one end of each new resistor, then once all are placed, run the iron along the common terminal points.</a:t>
            </a:r>
            <a:endParaRPr lang="en-US" sz="1500" dirty="0"/>
          </a:p>
        </p:txBody>
      </p:sp>
      <p:sp>
        <p:nvSpPr>
          <p:cNvPr id="16" name="card"/>
          <p:cNvSpPr/>
          <p:nvPr/>
        </p:nvSpPr>
        <p:spPr>
          <a:xfrm>
            <a:off x="4800600" y="5166360"/>
            <a:ext cx="6839712" cy="1115568"/>
          </a:xfrm>
          <a:prstGeom prst="roundRect">
            <a:avLst>
              <a:gd name="adj" fmla="val 9836"/>
            </a:avLst>
          </a:prstGeom>
          <a:solidFill>
            <a:schemeClr val="tx2"/>
          </a:solidFill>
          <a:ln w="12700">
            <a:solidFill>
              <a:schemeClr val="tx2"/>
            </a:solidFill>
            <a:prstDash val="solid"/>
          </a:ln>
        </p:spPr>
      </p:sp>
      <p:sp>
        <p:nvSpPr>
          <p:cNvPr id="17" name="Text 15"/>
          <p:cNvSpPr txBox="1"/>
          <p:nvPr/>
        </p:nvSpPr>
        <p:spPr>
          <a:xfrm>
            <a:off x="4983480" y="5239512"/>
            <a:ext cx="457200" cy="640080"/>
          </a:xfrm>
          <a:prstGeom prst="rect">
            <a:avLst/>
          </a:prstGeom>
          <a:noFill/>
          <a:ln/>
        </p:spPr>
        <p:txBody>
          <a:bodyPr wrap="square" lIns="0" tIns="0" rIns="0" bIns="0" rtlCol="0" anchor="t"/>
          <a:lstStyle/>
          <a:p>
            <a:pPr marL="0" indent="0">
              <a:buNone/>
            </a:pPr>
            <a:r>
              <a:rPr lang="en-US" sz="4800" b="1" dirty="0">
                <a:solidFill>
                  <a:schemeClr val="accent1"/>
                </a:solidFill>
                <a:latin typeface="Cambria" pitchFamily="34" charset="0"/>
                <a:ea typeface="Cambria" pitchFamily="34" charset="-122"/>
                <a:cs typeface="Cambria" pitchFamily="34" charset="-120"/>
              </a:rPr>
              <a:t>“</a:t>
            </a:r>
            <a:endParaRPr lang="en-US" sz="4800" dirty="0"/>
          </a:p>
        </p:txBody>
      </p:sp>
      <p:sp>
        <p:nvSpPr>
          <p:cNvPr id="18" name="Text 16"/>
          <p:cNvSpPr txBox="1"/>
          <p:nvPr/>
        </p:nvSpPr>
        <p:spPr>
          <a:xfrm>
            <a:off x="5532120" y="5303520"/>
            <a:ext cx="5897880" cy="868680"/>
          </a:xfrm>
          <a:prstGeom prst="rect">
            <a:avLst/>
          </a:prstGeom>
          <a:noFill/>
          <a:ln/>
        </p:spPr>
        <p:txBody>
          <a:bodyPr wrap="square" lIns="0" tIns="0" rIns="0" bIns="0" rtlCol="0" anchor="ctr"/>
          <a:lstStyle/>
          <a:p>
            <a:pPr marL="0" indent="0">
              <a:buNone/>
            </a:pPr>
            <a:r>
              <a:rPr lang="en-US" sz="1500" dirty="0">
                <a:solidFill>
                  <a:schemeClr val="bg1"/>
                </a:solidFill>
              </a:rPr>
              <a:t>Pay close attention on reassembly: it's easy to get things in backwards, or off 90°.</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Gird your loins: the laser debate</a:t>
            </a:r>
            <a:endParaRPr lang="en-US" sz="3600" dirty="0"/>
          </a:p>
        </p:txBody>
      </p:sp>
      <p:sp>
        <p:nvSpPr>
          <p:cNvPr id="3" name="Text 1"/>
          <p:cNvSpPr txBox="1"/>
          <p:nvPr/>
        </p:nvSpPr>
        <p:spPr>
          <a:xfrm>
            <a:off x="548640" y="1234440"/>
            <a:ext cx="11094415" cy="640080"/>
          </a:xfrm>
          <a:prstGeom prst="rect">
            <a:avLst/>
          </a:prstGeom>
          <a:noFill/>
          <a:ln/>
        </p:spPr>
        <p:txBody>
          <a:bodyPr wrap="square" lIns="0" tIns="0" rIns="0" bIns="0" rtlCol="0" anchor="t"/>
          <a:lstStyle/>
          <a:p>
            <a:pPr marL="0" indent="0">
              <a:buNone/>
            </a:pPr>
            <a:r>
              <a:rPr lang="en-US" sz="1600" i="1" dirty="0">
                <a:solidFill>
                  <a:schemeClr val="bg2"/>
                </a:solidFill>
              </a:rPr>
              <a:t>Both sides have legitimate arguments, and everyone is entitled to their opinion. Don't bother trying to convince someone who is itching for a fight.</a:t>
            </a:r>
            <a:endParaRPr lang="en-US" sz="1600" dirty="0"/>
          </a:p>
        </p:txBody>
      </p:sp>
      <p:sp>
        <p:nvSpPr>
          <p:cNvPr id="4" name="card"/>
          <p:cNvSpPr/>
          <p:nvPr/>
        </p:nvSpPr>
        <p:spPr>
          <a:xfrm>
            <a:off x="548640" y="2011680"/>
            <a:ext cx="11094415" cy="749808"/>
          </a:xfrm>
          <a:prstGeom prst="roundRect">
            <a:avLst>
              <a:gd name="adj" fmla="val 14634"/>
            </a:avLst>
          </a:prstGeom>
          <a:solidFill>
            <a:schemeClr val="tx2"/>
          </a:solidFill>
          <a:ln w="12700">
            <a:solidFill>
              <a:schemeClr val="tx2"/>
            </a:solidFill>
            <a:prstDash val="solid"/>
          </a:ln>
        </p:spPr>
      </p:sp>
      <p:sp>
        <p:nvSpPr>
          <p:cNvPr id="5" name="icon circle"/>
          <p:cNvSpPr/>
          <p:nvPr/>
        </p:nvSpPr>
        <p:spPr>
          <a:xfrm>
            <a:off x="713232" y="2130552"/>
            <a:ext cx="512064" cy="512064"/>
          </a:xfrm>
          <a:prstGeom prst="ellipse">
            <a:avLst/>
          </a:prstGeom>
          <a:solidFill>
            <a:schemeClr val="accent5"/>
          </a:solidFill>
          <a:ln w="12700">
            <a:solidFill>
              <a:schemeClr val="accent5"/>
            </a:solidFill>
            <a:prstDash val="solid"/>
          </a:ln>
        </p:spPr>
      </p:sp>
      <p:pic>
        <p:nvPicPr>
          <p:cNvPr id="6" name="icon FaGlobeAmericas" descr="preencoded.png"/>
          <p:cNvPicPr>
            <a:picLocks noChangeAspect="1"/>
          </p:cNvPicPr>
          <p:nvPr/>
        </p:nvPicPr>
        <p:blipFill>
          <a:blip r:embed="rId3"/>
          <a:stretch>
            <a:fillRect/>
          </a:stretch>
        </p:blipFill>
        <p:spPr>
          <a:xfrm>
            <a:off x="841248" y="2258568"/>
            <a:ext cx="256032" cy="256032"/>
          </a:xfrm>
          <a:prstGeom prst="rect">
            <a:avLst/>
          </a:prstGeom>
        </p:spPr>
      </p:pic>
      <p:sp>
        <p:nvSpPr>
          <p:cNvPr id="7" name="Text 4"/>
          <p:cNvSpPr txBox="1"/>
          <p:nvPr/>
        </p:nvSpPr>
        <p:spPr>
          <a:xfrm>
            <a:off x="1417320" y="2011680"/>
            <a:ext cx="4206240" cy="749808"/>
          </a:xfrm>
          <a:prstGeom prst="rect">
            <a:avLst/>
          </a:prstGeom>
          <a:noFill/>
          <a:ln/>
        </p:spPr>
        <p:txBody>
          <a:bodyPr wrap="square" lIns="0" tIns="0" rIns="0" bIns="0" rtlCol="0" anchor="ctr"/>
          <a:lstStyle/>
          <a:p>
            <a:pPr marL="0" indent="0">
              <a:buNone/>
            </a:pPr>
            <a:r>
              <a:rPr lang="en-US" sz="1500" b="1" dirty="0">
                <a:solidFill>
                  <a:schemeClr val="bg1"/>
                </a:solidFill>
              </a:rPr>
              <a:t>“They're illegal in many countries.”</a:t>
            </a:r>
            <a:endParaRPr lang="en-US" sz="1500" dirty="0"/>
          </a:p>
        </p:txBody>
      </p:sp>
      <p:sp>
        <p:nvSpPr>
          <p:cNvPr id="8" name="Text 5"/>
          <p:cNvSpPr txBox="1"/>
          <p:nvPr/>
        </p:nvSpPr>
        <p:spPr>
          <a:xfrm>
            <a:off x="5806440" y="2011680"/>
            <a:ext cx="5669280" cy="749808"/>
          </a:xfrm>
          <a:prstGeom prst="rect">
            <a:avLst/>
          </a:prstGeom>
          <a:noFill/>
          <a:ln/>
        </p:spPr>
        <p:txBody>
          <a:bodyPr wrap="square" lIns="0" tIns="0" rIns="0" bIns="0" rtlCol="0" anchor="ctr"/>
          <a:lstStyle/>
          <a:p>
            <a:pPr marL="0" indent="0">
              <a:buNone/>
            </a:pPr>
            <a:r>
              <a:rPr lang="en-US" sz="1400" dirty="0">
                <a:solidFill>
                  <a:schemeClr val="bg2"/>
                </a:solidFill>
              </a:rPr>
              <a:t>True. Don't use them in those countries.</a:t>
            </a:r>
            <a:endParaRPr lang="en-US" sz="1400" dirty="0"/>
          </a:p>
        </p:txBody>
      </p:sp>
      <p:sp>
        <p:nvSpPr>
          <p:cNvPr id="9" name="card"/>
          <p:cNvSpPr/>
          <p:nvPr/>
        </p:nvSpPr>
        <p:spPr>
          <a:xfrm>
            <a:off x="548640" y="2898648"/>
            <a:ext cx="11094415" cy="749808"/>
          </a:xfrm>
          <a:prstGeom prst="roundRect">
            <a:avLst>
              <a:gd name="adj" fmla="val 14634"/>
            </a:avLst>
          </a:prstGeom>
          <a:solidFill>
            <a:schemeClr val="tx2"/>
          </a:solidFill>
          <a:ln w="12700">
            <a:solidFill>
              <a:schemeClr val="tx2"/>
            </a:solidFill>
            <a:prstDash val="solid"/>
          </a:ln>
        </p:spPr>
      </p:sp>
      <p:sp>
        <p:nvSpPr>
          <p:cNvPr id="10" name="icon circle"/>
          <p:cNvSpPr/>
          <p:nvPr/>
        </p:nvSpPr>
        <p:spPr>
          <a:xfrm>
            <a:off x="713232" y="3017520"/>
            <a:ext cx="512064" cy="512064"/>
          </a:xfrm>
          <a:prstGeom prst="ellipse">
            <a:avLst/>
          </a:prstGeom>
          <a:solidFill>
            <a:schemeClr val="accent5"/>
          </a:solidFill>
          <a:ln w="12700">
            <a:solidFill>
              <a:schemeClr val="accent5"/>
            </a:solidFill>
            <a:prstDash val="solid"/>
          </a:ln>
        </p:spPr>
      </p:sp>
      <p:pic>
        <p:nvPicPr>
          <p:cNvPr id="11" name="icon FaEye" descr="preencoded.png"/>
          <p:cNvPicPr>
            <a:picLocks noChangeAspect="1"/>
          </p:cNvPicPr>
          <p:nvPr/>
        </p:nvPicPr>
        <p:blipFill>
          <a:blip r:embed="rId4"/>
          <a:stretch>
            <a:fillRect/>
          </a:stretch>
        </p:blipFill>
        <p:spPr>
          <a:xfrm>
            <a:off x="841248" y="3145536"/>
            <a:ext cx="256032" cy="256032"/>
          </a:xfrm>
          <a:prstGeom prst="rect">
            <a:avLst/>
          </a:prstGeom>
        </p:spPr>
      </p:pic>
      <p:sp>
        <p:nvSpPr>
          <p:cNvPr id="12" name="Text 8"/>
          <p:cNvSpPr txBox="1"/>
          <p:nvPr/>
        </p:nvSpPr>
        <p:spPr>
          <a:xfrm>
            <a:off x="1417320" y="2898648"/>
            <a:ext cx="4206240" cy="749808"/>
          </a:xfrm>
          <a:prstGeom prst="rect">
            <a:avLst/>
          </a:prstGeom>
          <a:noFill/>
          <a:ln/>
        </p:spPr>
        <p:txBody>
          <a:bodyPr wrap="square" lIns="0" tIns="0" rIns="0" bIns="0" rtlCol="0" anchor="ctr"/>
          <a:lstStyle/>
          <a:p>
            <a:pPr marL="0" indent="0">
              <a:buNone/>
            </a:pPr>
            <a:r>
              <a:rPr lang="en-US" sz="1500" b="1" dirty="0">
                <a:solidFill>
                  <a:schemeClr val="bg1"/>
                </a:solidFill>
              </a:rPr>
              <a:t>“A laser in the eye can cause damage.”</a:t>
            </a:r>
            <a:endParaRPr lang="en-US" sz="1500" dirty="0"/>
          </a:p>
        </p:txBody>
      </p:sp>
      <p:sp>
        <p:nvSpPr>
          <p:cNvPr id="13" name="Text 9"/>
          <p:cNvSpPr txBox="1"/>
          <p:nvPr/>
        </p:nvSpPr>
        <p:spPr>
          <a:xfrm>
            <a:off x="5806440" y="2898648"/>
            <a:ext cx="5669280" cy="749808"/>
          </a:xfrm>
          <a:prstGeom prst="rect">
            <a:avLst/>
          </a:prstGeom>
          <a:noFill/>
          <a:ln/>
        </p:spPr>
        <p:txBody>
          <a:bodyPr wrap="square" lIns="0" tIns="0" rIns="0" bIns="0" rtlCol="0" anchor="ctr"/>
          <a:lstStyle/>
          <a:p>
            <a:pPr marL="0" indent="0">
              <a:buNone/>
            </a:pPr>
            <a:r>
              <a:rPr lang="en-US" sz="1400" dirty="0">
                <a:solidFill>
                  <a:schemeClr val="bg2"/>
                </a:solidFill>
              </a:rPr>
              <a:t>Class IIIa lasers (&lt;5 mW) are a low but real risk. Never point a laser at anyone.</a:t>
            </a:r>
            <a:endParaRPr lang="en-US" sz="1400" dirty="0"/>
          </a:p>
        </p:txBody>
      </p:sp>
      <p:sp>
        <p:nvSpPr>
          <p:cNvPr id="14" name="card"/>
          <p:cNvSpPr/>
          <p:nvPr/>
        </p:nvSpPr>
        <p:spPr>
          <a:xfrm>
            <a:off x="548640" y="3785616"/>
            <a:ext cx="11094415" cy="749808"/>
          </a:xfrm>
          <a:prstGeom prst="roundRect">
            <a:avLst>
              <a:gd name="adj" fmla="val 14634"/>
            </a:avLst>
          </a:prstGeom>
          <a:solidFill>
            <a:schemeClr val="tx2"/>
          </a:solidFill>
          <a:ln w="12700">
            <a:solidFill>
              <a:schemeClr val="tx2"/>
            </a:solidFill>
            <a:prstDash val="solid"/>
          </a:ln>
        </p:spPr>
      </p:sp>
      <p:sp>
        <p:nvSpPr>
          <p:cNvPr id="15" name="icon circle"/>
          <p:cNvSpPr/>
          <p:nvPr/>
        </p:nvSpPr>
        <p:spPr>
          <a:xfrm>
            <a:off x="713232" y="3904488"/>
            <a:ext cx="512064" cy="512064"/>
          </a:xfrm>
          <a:prstGeom prst="ellipse">
            <a:avLst/>
          </a:prstGeom>
          <a:solidFill>
            <a:schemeClr val="accent5"/>
          </a:solidFill>
          <a:ln w="12700">
            <a:solidFill>
              <a:schemeClr val="accent5"/>
            </a:solidFill>
            <a:prstDash val="solid"/>
          </a:ln>
        </p:spPr>
      </p:sp>
      <p:pic>
        <p:nvPicPr>
          <p:cNvPr id="16" name="icon FaPlane" descr="preencoded.png"/>
          <p:cNvPicPr>
            <a:picLocks noChangeAspect="1"/>
          </p:cNvPicPr>
          <p:nvPr/>
        </p:nvPicPr>
        <p:blipFill>
          <a:blip r:embed="rId5"/>
          <a:stretch>
            <a:fillRect/>
          </a:stretch>
        </p:blipFill>
        <p:spPr>
          <a:xfrm>
            <a:off x="841248" y="4032504"/>
            <a:ext cx="256032" cy="256032"/>
          </a:xfrm>
          <a:prstGeom prst="rect">
            <a:avLst/>
          </a:prstGeom>
        </p:spPr>
      </p:pic>
      <p:sp>
        <p:nvSpPr>
          <p:cNvPr id="17" name="Text 12"/>
          <p:cNvSpPr txBox="1"/>
          <p:nvPr/>
        </p:nvSpPr>
        <p:spPr>
          <a:xfrm>
            <a:off x="1417320" y="3785616"/>
            <a:ext cx="4206240" cy="749808"/>
          </a:xfrm>
          <a:prstGeom prst="rect">
            <a:avLst/>
          </a:prstGeom>
          <a:noFill/>
          <a:ln/>
        </p:spPr>
        <p:txBody>
          <a:bodyPr wrap="square" lIns="0" tIns="0" rIns="0" bIns="0" rtlCol="0" anchor="ctr"/>
          <a:lstStyle/>
          <a:p>
            <a:pPr marL="0" indent="0">
              <a:buNone/>
            </a:pPr>
            <a:r>
              <a:rPr lang="en-US" sz="1500" b="1" dirty="0">
                <a:solidFill>
                  <a:schemeClr val="bg1"/>
                </a:solidFill>
              </a:rPr>
              <a:t>“Pointing a laser at an airplane is illegal.”</a:t>
            </a:r>
            <a:endParaRPr lang="en-US" sz="1500" dirty="0"/>
          </a:p>
        </p:txBody>
      </p:sp>
      <p:sp>
        <p:nvSpPr>
          <p:cNvPr id="18" name="Text 13"/>
          <p:cNvSpPr txBox="1"/>
          <p:nvPr/>
        </p:nvSpPr>
        <p:spPr>
          <a:xfrm>
            <a:off x="5806440" y="3785616"/>
            <a:ext cx="5669280" cy="749808"/>
          </a:xfrm>
          <a:prstGeom prst="rect">
            <a:avLst/>
          </a:prstGeom>
          <a:noFill/>
          <a:ln/>
        </p:spPr>
        <p:txBody>
          <a:bodyPr wrap="square" lIns="0" tIns="0" rIns="0" bIns="0" rtlCol="0" anchor="ctr"/>
          <a:lstStyle/>
          <a:p>
            <a:pPr marL="0" indent="0">
              <a:buNone/>
            </a:pPr>
            <a:r>
              <a:rPr lang="en-US" sz="1400" dirty="0">
                <a:solidFill>
                  <a:schemeClr val="bg2"/>
                </a:solidFill>
              </a:rPr>
              <a:t>Yes. Never point a laser at a plane.</a:t>
            </a:r>
            <a:endParaRPr lang="en-US" sz="1400" dirty="0"/>
          </a:p>
        </p:txBody>
      </p:sp>
      <p:sp>
        <p:nvSpPr>
          <p:cNvPr id="19" name="card"/>
          <p:cNvSpPr/>
          <p:nvPr/>
        </p:nvSpPr>
        <p:spPr>
          <a:xfrm>
            <a:off x="548640" y="4672584"/>
            <a:ext cx="11094415" cy="749808"/>
          </a:xfrm>
          <a:prstGeom prst="roundRect">
            <a:avLst>
              <a:gd name="adj" fmla="val 14634"/>
            </a:avLst>
          </a:prstGeom>
          <a:solidFill>
            <a:schemeClr val="tx2"/>
          </a:solidFill>
          <a:ln w="12700">
            <a:solidFill>
              <a:schemeClr val="tx2"/>
            </a:solidFill>
            <a:prstDash val="solid"/>
          </a:ln>
        </p:spPr>
      </p:sp>
      <p:sp>
        <p:nvSpPr>
          <p:cNvPr id="20" name="icon circle"/>
          <p:cNvSpPr/>
          <p:nvPr/>
        </p:nvSpPr>
        <p:spPr>
          <a:xfrm>
            <a:off x="713232" y="4791456"/>
            <a:ext cx="512064" cy="512064"/>
          </a:xfrm>
          <a:prstGeom prst="ellipse">
            <a:avLst/>
          </a:prstGeom>
          <a:solidFill>
            <a:schemeClr val="accent5"/>
          </a:solidFill>
          <a:ln w="12700">
            <a:solidFill>
              <a:schemeClr val="accent5"/>
            </a:solidFill>
            <a:prstDash val="solid"/>
          </a:ln>
        </p:spPr>
      </p:sp>
      <p:pic>
        <p:nvPicPr>
          <p:cNvPr id="21" name="icon FaCamera" descr="preencoded.png"/>
          <p:cNvPicPr>
            <a:picLocks noChangeAspect="1"/>
          </p:cNvPicPr>
          <p:nvPr/>
        </p:nvPicPr>
        <p:blipFill>
          <a:blip r:embed="rId6"/>
          <a:stretch>
            <a:fillRect/>
          </a:stretch>
        </p:blipFill>
        <p:spPr>
          <a:xfrm>
            <a:off x="841248" y="4919472"/>
            <a:ext cx="256032" cy="256032"/>
          </a:xfrm>
          <a:prstGeom prst="rect">
            <a:avLst/>
          </a:prstGeom>
        </p:spPr>
      </p:pic>
      <p:sp>
        <p:nvSpPr>
          <p:cNvPr id="22" name="Text 16"/>
          <p:cNvSpPr txBox="1"/>
          <p:nvPr/>
        </p:nvSpPr>
        <p:spPr>
          <a:xfrm>
            <a:off x="1417320" y="4672584"/>
            <a:ext cx="4206240" cy="749808"/>
          </a:xfrm>
          <a:prstGeom prst="rect">
            <a:avLst/>
          </a:prstGeom>
          <a:noFill/>
          <a:ln/>
        </p:spPr>
        <p:txBody>
          <a:bodyPr wrap="square" lIns="0" tIns="0" rIns="0" bIns="0" rtlCol="0" anchor="ctr"/>
          <a:lstStyle/>
          <a:p>
            <a:pPr marL="0" indent="0">
              <a:buNone/>
            </a:pPr>
            <a:r>
              <a:rPr lang="en-US" sz="1500" b="1" dirty="0">
                <a:solidFill>
                  <a:schemeClr val="bg1"/>
                </a:solidFill>
              </a:rPr>
              <a:t>“Lasers cause problems for imagers.”</a:t>
            </a:r>
            <a:endParaRPr lang="en-US" sz="1500" dirty="0"/>
          </a:p>
        </p:txBody>
      </p:sp>
      <p:sp>
        <p:nvSpPr>
          <p:cNvPr id="23" name="Text 17"/>
          <p:cNvSpPr txBox="1"/>
          <p:nvPr/>
        </p:nvSpPr>
        <p:spPr>
          <a:xfrm>
            <a:off x="5806440" y="4672584"/>
            <a:ext cx="5669280" cy="749808"/>
          </a:xfrm>
          <a:prstGeom prst="rect">
            <a:avLst/>
          </a:prstGeom>
          <a:noFill/>
          <a:ln/>
        </p:spPr>
        <p:txBody>
          <a:bodyPr wrap="square" lIns="0" tIns="0" rIns="0" bIns="0" rtlCol="0" anchor="ctr"/>
          <a:lstStyle/>
          <a:p>
            <a:pPr marL="0" indent="0">
              <a:buNone/>
            </a:pPr>
            <a:r>
              <a:rPr lang="en-US" sz="1400" dirty="0">
                <a:solidFill>
                  <a:schemeClr val="bg2"/>
                </a:solidFill>
              </a:rPr>
              <a:t>Our club keeps separate areas for imagers and observers to mitigate flashlights and lasers.</a:t>
            </a:r>
            <a:endParaRPr lang="en-US" sz="1400" dirty="0"/>
          </a:p>
        </p:txBody>
      </p:sp>
      <p:sp>
        <p:nvSpPr>
          <p:cNvPr id="24" name="card"/>
          <p:cNvSpPr/>
          <p:nvPr/>
        </p:nvSpPr>
        <p:spPr>
          <a:xfrm>
            <a:off x="548640" y="5559552"/>
            <a:ext cx="11094415" cy="749808"/>
          </a:xfrm>
          <a:prstGeom prst="roundRect">
            <a:avLst>
              <a:gd name="adj" fmla="val 14634"/>
            </a:avLst>
          </a:prstGeom>
          <a:solidFill>
            <a:schemeClr val="tx2"/>
          </a:solidFill>
          <a:ln w="12700">
            <a:solidFill>
              <a:schemeClr val="tx2"/>
            </a:solidFill>
            <a:prstDash val="solid"/>
          </a:ln>
        </p:spPr>
      </p:sp>
      <p:sp>
        <p:nvSpPr>
          <p:cNvPr id="25" name="icon circle"/>
          <p:cNvSpPr/>
          <p:nvPr/>
        </p:nvSpPr>
        <p:spPr>
          <a:xfrm>
            <a:off x="713232" y="5678424"/>
            <a:ext cx="512064" cy="512064"/>
          </a:xfrm>
          <a:prstGeom prst="ellipse">
            <a:avLst/>
          </a:prstGeom>
          <a:solidFill>
            <a:schemeClr val="accent5"/>
          </a:solidFill>
          <a:ln w="12700">
            <a:solidFill>
              <a:schemeClr val="accent5"/>
            </a:solidFill>
            <a:prstDash val="solid"/>
          </a:ln>
        </p:spPr>
      </p:sp>
      <p:pic>
        <p:nvPicPr>
          <p:cNvPr id="26" name="icon FaSatelliteDish" descr="preencoded.png"/>
          <p:cNvPicPr>
            <a:picLocks noChangeAspect="1"/>
          </p:cNvPicPr>
          <p:nvPr/>
        </p:nvPicPr>
        <p:blipFill>
          <a:blip r:embed="rId7"/>
          <a:stretch>
            <a:fillRect/>
          </a:stretch>
        </p:blipFill>
        <p:spPr>
          <a:xfrm>
            <a:off x="841248" y="5806440"/>
            <a:ext cx="256032" cy="256032"/>
          </a:xfrm>
          <a:prstGeom prst="rect">
            <a:avLst/>
          </a:prstGeom>
        </p:spPr>
      </p:pic>
      <p:sp>
        <p:nvSpPr>
          <p:cNvPr id="27" name="Text 20"/>
          <p:cNvSpPr txBox="1"/>
          <p:nvPr/>
        </p:nvSpPr>
        <p:spPr>
          <a:xfrm>
            <a:off x="1417320" y="5559552"/>
            <a:ext cx="4206240" cy="749808"/>
          </a:xfrm>
          <a:prstGeom prst="rect">
            <a:avLst/>
          </a:prstGeom>
          <a:noFill/>
          <a:ln/>
        </p:spPr>
        <p:txBody>
          <a:bodyPr wrap="square" lIns="0" tIns="0" rIns="0" bIns="0" rtlCol="0" anchor="ctr"/>
          <a:lstStyle/>
          <a:p>
            <a:pPr marL="0" indent="0">
              <a:buNone/>
            </a:pPr>
            <a:r>
              <a:rPr lang="en-US" sz="1500" b="1" dirty="0">
                <a:solidFill>
                  <a:schemeClr val="bg1"/>
                </a:solidFill>
              </a:rPr>
              <a:t>“Lasers are another distraction.”</a:t>
            </a:r>
            <a:endParaRPr lang="en-US" sz="1500" dirty="0"/>
          </a:p>
        </p:txBody>
      </p:sp>
      <p:sp>
        <p:nvSpPr>
          <p:cNvPr id="28" name="Text 21"/>
          <p:cNvSpPr txBox="1"/>
          <p:nvPr/>
        </p:nvSpPr>
        <p:spPr>
          <a:xfrm>
            <a:off x="5806440" y="5559552"/>
            <a:ext cx="5669280" cy="749808"/>
          </a:xfrm>
          <a:prstGeom prst="rect">
            <a:avLst/>
          </a:prstGeom>
          <a:noFill/>
          <a:ln/>
        </p:spPr>
        <p:txBody>
          <a:bodyPr wrap="square" lIns="0" tIns="0" rIns="0" bIns="0" rtlCol="0" anchor="ctr"/>
          <a:lstStyle/>
          <a:p>
            <a:pPr marL="0" indent="0">
              <a:buNone/>
            </a:pPr>
            <a:r>
              <a:rPr lang="en-US" sz="1400" dirty="0">
                <a:solidFill>
                  <a:schemeClr val="bg2"/>
                </a:solidFill>
              </a:rPr>
              <a:t>With GoTo mounts, finders are mostly used to calibrate the mount or point out an object, so they're rarely on.</a:t>
            </a:r>
            <a:endParaRPr lang="en-US" sz="1400" dirty="0"/>
          </a:p>
        </p:txBody>
      </p:sp>
      <p:sp>
        <p:nvSpPr>
          <p:cNvPr id="29"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4415" cy="777240"/>
          </a:xfrm>
          <a:prstGeom prst="rect">
            <a:avLst/>
          </a:prstGeom>
          <a:noFill/>
          <a:ln/>
        </p:spPr>
        <p:txBody>
          <a:bodyPr wrap="square" lIns="0" tIns="0" rIns="0" bIns="0" rtlCol="0" anchor="ctr"/>
          <a:lstStyle/>
          <a:p>
            <a:pPr marL="0" indent="0">
              <a:buNone/>
            </a:pPr>
            <a:r>
              <a:rPr lang="en-US" sz="3600" b="1" dirty="0">
                <a:solidFill>
                  <a:schemeClr val="bg1"/>
                </a:solidFill>
              </a:rPr>
              <a:t>Bottom line: practice good laser etiquette</a:t>
            </a:r>
            <a:endParaRPr lang="en-US" sz="3600" dirty="0"/>
          </a:p>
        </p:txBody>
      </p:sp>
      <p:sp>
        <p:nvSpPr>
          <p:cNvPr id="3" name="card"/>
          <p:cNvSpPr/>
          <p:nvPr/>
        </p:nvSpPr>
        <p:spPr>
          <a:xfrm>
            <a:off x="548640" y="1600200"/>
            <a:ext cx="3515258" cy="3291840"/>
          </a:xfrm>
          <a:prstGeom prst="roundRect">
            <a:avLst>
              <a:gd name="adj" fmla="val 3333"/>
            </a:avLst>
          </a:prstGeom>
          <a:solidFill>
            <a:schemeClr val="tx2"/>
          </a:solidFill>
          <a:ln w="12700">
            <a:solidFill>
              <a:schemeClr val="tx2"/>
            </a:solidFill>
            <a:prstDash val="solid"/>
          </a:ln>
        </p:spPr>
      </p:sp>
      <p:sp>
        <p:nvSpPr>
          <p:cNvPr id="4" name="icon circle"/>
          <p:cNvSpPr/>
          <p:nvPr/>
        </p:nvSpPr>
        <p:spPr>
          <a:xfrm>
            <a:off x="1803349" y="1965960"/>
            <a:ext cx="1005840" cy="1005840"/>
          </a:xfrm>
          <a:prstGeom prst="ellipse">
            <a:avLst/>
          </a:prstGeom>
          <a:solidFill>
            <a:schemeClr val="accent1"/>
          </a:solidFill>
          <a:ln w="12700">
            <a:solidFill>
              <a:schemeClr val="accent1"/>
            </a:solidFill>
            <a:prstDash val="solid"/>
          </a:ln>
        </p:spPr>
      </p:sp>
      <p:pic>
        <p:nvPicPr>
          <p:cNvPr id="5" name="icon FaMapMarkerAlt" descr="preencoded.png"/>
          <p:cNvPicPr>
            <a:picLocks noChangeAspect="1"/>
          </p:cNvPicPr>
          <p:nvPr/>
        </p:nvPicPr>
        <p:blipFill>
          <a:blip r:embed="rId3"/>
          <a:stretch>
            <a:fillRect/>
          </a:stretch>
        </p:blipFill>
        <p:spPr>
          <a:xfrm>
            <a:off x="2054809" y="2217420"/>
            <a:ext cx="502920" cy="502920"/>
          </a:xfrm>
          <a:prstGeom prst="rect">
            <a:avLst/>
          </a:prstGeom>
        </p:spPr>
      </p:pic>
      <p:sp>
        <p:nvSpPr>
          <p:cNvPr id="6" name="Text 3"/>
          <p:cNvSpPr txBox="1"/>
          <p:nvPr/>
        </p:nvSpPr>
        <p:spPr>
          <a:xfrm>
            <a:off x="822960" y="3200400"/>
            <a:ext cx="2966618" cy="457200"/>
          </a:xfrm>
          <a:prstGeom prst="rect">
            <a:avLst/>
          </a:prstGeom>
          <a:noFill/>
          <a:ln/>
        </p:spPr>
        <p:txBody>
          <a:bodyPr wrap="square" lIns="0" tIns="0" rIns="0" bIns="0" rtlCol="0" anchor="t"/>
          <a:lstStyle/>
          <a:p>
            <a:pPr marL="0" indent="0" algn="ctr">
              <a:buNone/>
            </a:pPr>
            <a:r>
              <a:rPr lang="en-US" sz="2000" b="1" dirty="0">
                <a:solidFill>
                  <a:schemeClr val="bg1"/>
                </a:solidFill>
                <a:latin typeface="Cambria" pitchFamily="34" charset="0"/>
                <a:ea typeface="Cambria" pitchFamily="34" charset="-122"/>
                <a:cs typeface="Cambria" pitchFamily="34" charset="-120"/>
              </a:rPr>
              <a:t>Set up at the edge</a:t>
            </a:r>
            <a:endParaRPr lang="en-US" sz="2000" dirty="0"/>
          </a:p>
        </p:txBody>
      </p:sp>
      <p:sp>
        <p:nvSpPr>
          <p:cNvPr id="7" name="Text 4"/>
          <p:cNvSpPr txBox="1"/>
          <p:nvPr/>
        </p:nvSpPr>
        <p:spPr>
          <a:xfrm>
            <a:off x="822960" y="3749040"/>
            <a:ext cx="2966618" cy="1005840"/>
          </a:xfrm>
          <a:prstGeom prst="rect">
            <a:avLst/>
          </a:prstGeom>
          <a:noFill/>
          <a:ln/>
        </p:spPr>
        <p:txBody>
          <a:bodyPr wrap="square" lIns="0" tIns="0" rIns="0" bIns="0" rtlCol="0" anchor="t"/>
          <a:lstStyle/>
          <a:p>
            <a:pPr marL="0" indent="0" algn="ctr">
              <a:buNone/>
            </a:pPr>
            <a:r>
              <a:rPr lang="en-US" sz="1500" dirty="0">
                <a:solidFill>
                  <a:schemeClr val="bg2"/>
                </a:solidFill>
              </a:rPr>
              <a:t>Locate yourself away from imagers, at the outer areas of an observing group.</a:t>
            </a:r>
            <a:endParaRPr lang="en-US" sz="1500" dirty="0"/>
          </a:p>
        </p:txBody>
      </p:sp>
      <p:sp>
        <p:nvSpPr>
          <p:cNvPr id="8" name="card"/>
          <p:cNvSpPr/>
          <p:nvPr/>
        </p:nvSpPr>
        <p:spPr>
          <a:xfrm>
            <a:off x="4338218" y="1600200"/>
            <a:ext cx="3515258" cy="3291840"/>
          </a:xfrm>
          <a:prstGeom prst="roundRect">
            <a:avLst>
              <a:gd name="adj" fmla="val 3333"/>
            </a:avLst>
          </a:prstGeom>
          <a:solidFill>
            <a:schemeClr val="tx2"/>
          </a:solidFill>
          <a:ln w="12700">
            <a:solidFill>
              <a:schemeClr val="tx2"/>
            </a:solidFill>
            <a:prstDash val="solid"/>
          </a:ln>
        </p:spPr>
      </p:sp>
      <p:sp>
        <p:nvSpPr>
          <p:cNvPr id="9" name="icon circle"/>
          <p:cNvSpPr/>
          <p:nvPr/>
        </p:nvSpPr>
        <p:spPr>
          <a:xfrm>
            <a:off x="5592928" y="1965960"/>
            <a:ext cx="1005840" cy="1005840"/>
          </a:xfrm>
          <a:prstGeom prst="ellipse">
            <a:avLst/>
          </a:prstGeom>
          <a:solidFill>
            <a:schemeClr val="accent1"/>
          </a:solidFill>
          <a:ln w="12700">
            <a:solidFill>
              <a:schemeClr val="accent1"/>
            </a:solidFill>
            <a:prstDash val="solid"/>
          </a:ln>
        </p:spPr>
      </p:sp>
      <p:pic>
        <p:nvPicPr>
          <p:cNvPr id="10" name="icon FaPowerOff" descr="preencoded.png"/>
          <p:cNvPicPr>
            <a:picLocks noChangeAspect="1"/>
          </p:cNvPicPr>
          <p:nvPr/>
        </p:nvPicPr>
        <p:blipFill>
          <a:blip r:embed="rId4"/>
          <a:stretch>
            <a:fillRect/>
          </a:stretch>
        </p:blipFill>
        <p:spPr>
          <a:xfrm>
            <a:off x="5844388" y="2217420"/>
            <a:ext cx="502920" cy="502920"/>
          </a:xfrm>
          <a:prstGeom prst="rect">
            <a:avLst/>
          </a:prstGeom>
        </p:spPr>
      </p:pic>
      <p:sp>
        <p:nvSpPr>
          <p:cNvPr id="11" name="Text 7"/>
          <p:cNvSpPr txBox="1"/>
          <p:nvPr/>
        </p:nvSpPr>
        <p:spPr>
          <a:xfrm>
            <a:off x="4612538" y="3200400"/>
            <a:ext cx="2966618" cy="457200"/>
          </a:xfrm>
          <a:prstGeom prst="rect">
            <a:avLst/>
          </a:prstGeom>
          <a:noFill/>
          <a:ln/>
        </p:spPr>
        <p:txBody>
          <a:bodyPr wrap="square" lIns="0" tIns="0" rIns="0" bIns="0" rtlCol="0" anchor="t"/>
          <a:lstStyle/>
          <a:p>
            <a:pPr marL="0" indent="0" algn="ctr">
              <a:buNone/>
            </a:pPr>
            <a:r>
              <a:rPr lang="en-US" sz="2000" b="1" dirty="0">
                <a:solidFill>
                  <a:schemeClr val="bg1"/>
                </a:solidFill>
                <a:latin typeface="Cambria" pitchFamily="34" charset="0"/>
                <a:ea typeface="Cambria" pitchFamily="34" charset="-122"/>
                <a:cs typeface="Cambria" pitchFamily="34" charset="-120"/>
              </a:rPr>
              <a:t>Use it only when needed</a:t>
            </a:r>
            <a:endParaRPr lang="en-US" sz="2000" dirty="0"/>
          </a:p>
        </p:txBody>
      </p:sp>
      <p:sp>
        <p:nvSpPr>
          <p:cNvPr id="12" name="Text 8"/>
          <p:cNvSpPr txBox="1"/>
          <p:nvPr/>
        </p:nvSpPr>
        <p:spPr>
          <a:xfrm>
            <a:off x="4612538" y="3749040"/>
            <a:ext cx="2966618" cy="1005840"/>
          </a:xfrm>
          <a:prstGeom prst="rect">
            <a:avLst/>
          </a:prstGeom>
          <a:noFill/>
          <a:ln/>
        </p:spPr>
        <p:txBody>
          <a:bodyPr wrap="square" lIns="0" tIns="0" rIns="0" bIns="0" rtlCol="0" anchor="t"/>
          <a:lstStyle/>
          <a:p>
            <a:pPr marL="0" indent="0" algn="ctr">
              <a:buNone/>
            </a:pPr>
            <a:r>
              <a:rPr lang="en-US" sz="1500" dirty="0">
                <a:solidFill>
                  <a:schemeClr val="bg2"/>
                </a:solidFill>
              </a:rPr>
              <a:t>Don't leave the laser on for extended periods of time.</a:t>
            </a:r>
            <a:endParaRPr lang="en-US" sz="1500" dirty="0"/>
          </a:p>
        </p:txBody>
      </p:sp>
      <p:sp>
        <p:nvSpPr>
          <p:cNvPr id="13" name="card"/>
          <p:cNvSpPr/>
          <p:nvPr/>
        </p:nvSpPr>
        <p:spPr>
          <a:xfrm>
            <a:off x="8127797" y="1600200"/>
            <a:ext cx="3515258" cy="3291840"/>
          </a:xfrm>
          <a:prstGeom prst="roundRect">
            <a:avLst>
              <a:gd name="adj" fmla="val 3333"/>
            </a:avLst>
          </a:prstGeom>
          <a:solidFill>
            <a:schemeClr val="tx2"/>
          </a:solidFill>
          <a:ln w="12700">
            <a:solidFill>
              <a:schemeClr val="tx2"/>
            </a:solidFill>
            <a:prstDash val="solid"/>
          </a:ln>
        </p:spPr>
      </p:sp>
      <p:sp>
        <p:nvSpPr>
          <p:cNvPr id="14" name="icon circle"/>
          <p:cNvSpPr/>
          <p:nvPr/>
        </p:nvSpPr>
        <p:spPr>
          <a:xfrm>
            <a:off x="9382506" y="1965960"/>
            <a:ext cx="1005840" cy="1005840"/>
          </a:xfrm>
          <a:prstGeom prst="ellipse">
            <a:avLst/>
          </a:prstGeom>
          <a:solidFill>
            <a:schemeClr val="accent1"/>
          </a:solidFill>
          <a:ln w="12700">
            <a:solidFill>
              <a:schemeClr val="accent1"/>
            </a:solidFill>
            <a:prstDash val="solid"/>
          </a:ln>
        </p:spPr>
      </p:sp>
      <p:pic>
        <p:nvPicPr>
          <p:cNvPr id="15" name="icon FaBan" descr="preencoded.png"/>
          <p:cNvPicPr>
            <a:picLocks noChangeAspect="1"/>
          </p:cNvPicPr>
          <p:nvPr/>
        </p:nvPicPr>
        <p:blipFill>
          <a:blip r:embed="rId5"/>
          <a:stretch>
            <a:fillRect/>
          </a:stretch>
        </p:blipFill>
        <p:spPr>
          <a:xfrm>
            <a:off x="9633966" y="2217420"/>
            <a:ext cx="502920" cy="502920"/>
          </a:xfrm>
          <a:prstGeom prst="rect">
            <a:avLst/>
          </a:prstGeom>
        </p:spPr>
      </p:pic>
      <p:sp>
        <p:nvSpPr>
          <p:cNvPr id="16" name="Text 11"/>
          <p:cNvSpPr txBox="1"/>
          <p:nvPr/>
        </p:nvSpPr>
        <p:spPr>
          <a:xfrm>
            <a:off x="8402117" y="3200400"/>
            <a:ext cx="2966618" cy="457200"/>
          </a:xfrm>
          <a:prstGeom prst="rect">
            <a:avLst/>
          </a:prstGeom>
          <a:noFill/>
          <a:ln/>
        </p:spPr>
        <p:txBody>
          <a:bodyPr wrap="square" lIns="0" tIns="0" rIns="0" bIns="0" rtlCol="0" anchor="t"/>
          <a:lstStyle/>
          <a:p>
            <a:pPr marL="0" indent="0" algn="ctr">
              <a:buNone/>
            </a:pPr>
            <a:r>
              <a:rPr lang="en-US" sz="2000" b="1" dirty="0">
                <a:solidFill>
                  <a:schemeClr val="bg1"/>
                </a:solidFill>
                <a:latin typeface="Cambria" pitchFamily="34" charset="0"/>
                <a:ea typeface="Cambria" pitchFamily="34" charset="-122"/>
                <a:cs typeface="Cambria" pitchFamily="34" charset="-120"/>
              </a:rPr>
              <a:t>Never at people or planes</a:t>
            </a:r>
            <a:endParaRPr lang="en-US" sz="2000" dirty="0"/>
          </a:p>
        </p:txBody>
      </p:sp>
      <p:sp>
        <p:nvSpPr>
          <p:cNvPr id="17" name="Text 12"/>
          <p:cNvSpPr txBox="1"/>
          <p:nvPr/>
        </p:nvSpPr>
        <p:spPr>
          <a:xfrm>
            <a:off x="8402117" y="3749040"/>
            <a:ext cx="2966618" cy="1005840"/>
          </a:xfrm>
          <a:prstGeom prst="rect">
            <a:avLst/>
          </a:prstGeom>
          <a:noFill/>
          <a:ln/>
        </p:spPr>
        <p:txBody>
          <a:bodyPr wrap="square" lIns="0" tIns="0" rIns="0" bIns="0" rtlCol="0" anchor="t"/>
          <a:lstStyle/>
          <a:p>
            <a:pPr marL="0" indent="0" algn="ctr">
              <a:buNone/>
            </a:pPr>
            <a:r>
              <a:rPr lang="en-US" sz="1500" dirty="0">
                <a:solidFill>
                  <a:schemeClr val="bg2"/>
                </a:solidFill>
              </a:rPr>
              <a:t>Never point a laser at a person or an airplane.</a:t>
            </a:r>
            <a:endParaRPr lang="en-US" sz="1500" dirty="0"/>
          </a:p>
        </p:txBody>
      </p:sp>
      <p:sp>
        <p:nvSpPr>
          <p:cNvPr id="18" name="Text 13"/>
          <p:cNvSpPr txBox="1"/>
          <p:nvPr/>
        </p:nvSpPr>
        <p:spPr>
          <a:xfrm>
            <a:off x="548640" y="5394960"/>
            <a:ext cx="11094415" cy="457200"/>
          </a:xfrm>
          <a:prstGeom prst="rect">
            <a:avLst/>
          </a:prstGeom>
          <a:noFill/>
          <a:ln/>
        </p:spPr>
        <p:txBody>
          <a:bodyPr wrap="square" lIns="0" tIns="0" rIns="0" bIns="0" rtlCol="0" anchor="t"/>
          <a:lstStyle/>
          <a:p>
            <a:pPr marL="0" indent="0" algn="ctr">
              <a:buNone/>
            </a:pPr>
            <a:r>
              <a:rPr lang="en-US" sz="2000" i="1" dirty="0">
                <a:solidFill>
                  <a:schemeClr val="accent1"/>
                </a:solidFill>
                <a:latin typeface="Cambria" pitchFamily="34" charset="0"/>
                <a:ea typeface="Cambria" pitchFamily="34" charset="-122"/>
                <a:cs typeface="Cambria" pitchFamily="34" charset="-120"/>
              </a:rPr>
              <a:t>Follow these guidelines and you shouldn't have any issues.</a:t>
            </a:r>
            <a:endParaRPr lang="en-US" sz="2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bg2"/>
                </a:solidFill>
              </a:defRPr>
            </a:lvl1pPr>
          </a:lstStyle>
          <a:p>
            <a:pPr algn="r"/>
            <a:fld id="{F7021451-1387-4CA6-816F-3879F97B5CBC}" type="slidenum">
              <a:rPr lang="en-US" b="0"/>
              <a:t>13</a:t>
            </a:fld>
            <a:endParaRPr lang="en-US"/>
          </a:p>
        </p:txBody>
      </p:sp>
    </p:spTree>
  </p:cSld>
  <p:clrMapOvr>
    <a:masterClrMapping/>
  </p:clrMapOvr>
</p:sld>
</file>

<file path=ppt/theme/theme1.xml><?xml version="1.0" encoding="utf-8"?>
<a:theme xmlns:a="http://schemas.openxmlformats.org/drawingml/2006/main" name="Night Sky Red Dot">
  <a:themeElements>
    <a:clrScheme name="Night Sky Red Dot">
      <a:dk1>
        <a:srgbClr val="0D1326"/>
      </a:dk1>
      <a:lt1>
        <a:srgbClr val="FFFFFF"/>
      </a:lt1>
      <a:dk2>
        <a:srgbClr val="1B2444"/>
      </a:dk2>
      <a:lt2>
        <a:srgbClr val="AEB8D4"/>
      </a:lt2>
      <a:accent1>
        <a:srgbClr val="FF5A5A"/>
      </a:accent1>
      <a:accent2>
        <a:srgbClr val="3DDC84"/>
      </a:accent2>
      <a:accent3>
        <a:srgbClr val="F5B942"/>
      </a:accent3>
      <a:accent4>
        <a:srgbClr val="6C7BD9"/>
      </a:accent4>
      <a:accent5>
        <a:srgbClr val="2A3358"/>
      </a:accent5>
      <a:accent6>
        <a:srgbClr val="E8ECF7"/>
      </a:accent6>
      <a:hlink>
        <a:srgbClr val="8FC1FF"/>
      </a:hlink>
      <a:folHlink>
        <a:srgbClr val="B9A6FF"/>
      </a:folHlink>
    </a:clrScheme>
    <a:fontScheme name="Night Sky Red Do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2553</Words>
  <Application>Microsoft Office PowerPoint</Application>
  <PresentationFormat>Widescreen</PresentationFormat>
  <Paragraphs>227</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Cambria</vt:lpstr>
      <vt:lpstr>Night Sky Red Dot</vt:lpstr>
      <vt:lpstr>The Nearly Perfect Finderscope</vt:lpstr>
      <vt:lpstr>Three kinds of telescope finders</vt:lpstr>
      <vt:lpstr>The search: one finder for day and night</vt:lpstr>
      <vt:lpstr>Three issues to resolve</vt:lpstr>
      <vt:lpstr>The solutions</vt:lpstr>
      <vt:lpstr>SMD resistor configuration</vt:lpstr>
      <vt:lpstr>The modifications</vt:lpstr>
      <vt:lpstr>Result: a nearly perfect finder</vt:lpstr>
      <vt:lpstr>Equipment used</vt:lpstr>
      <vt:lpstr>Hints and tricks</vt:lpstr>
      <vt:lpstr>Postscript: Jimmy Ray's cheaper route</vt:lpstr>
      <vt:lpstr>Gird your loins: the laser debate</vt:lpstr>
      <vt:lpstr>Bottom line: practice good laser etiquette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Nearly Perfect Finderscope</dc:title>
  <dc:subject>PptxGenJS Presentation</dc:subject>
  <dc:creator>James Yoder</dc:creator>
  <cp:lastModifiedBy>James Yoder</cp:lastModifiedBy>
  <cp:revision>2</cp:revision>
  <dcterms:created xsi:type="dcterms:W3CDTF">2026-10-08T22:23:29Z</dcterms:created>
  <dcterms:modified xsi:type="dcterms:W3CDTF">2026-10-08T22:29:34Z</dcterms:modified>
</cp:coreProperties>
</file>